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6" r:id="rId2"/>
    <p:sldId id="256" r:id="rId3"/>
    <p:sldId id="257" r:id="rId4"/>
    <p:sldId id="273" r:id="rId5"/>
    <p:sldId id="258" r:id="rId6"/>
    <p:sldId id="259" r:id="rId7"/>
    <p:sldId id="260" r:id="rId8"/>
    <p:sldId id="261" r:id="rId9"/>
    <p:sldId id="264" r:id="rId10"/>
    <p:sldId id="267" r:id="rId11"/>
    <p:sldId id="274" r:id="rId12"/>
    <p:sldId id="265" r:id="rId13"/>
    <p:sldId id="268" r:id="rId14"/>
    <p:sldId id="269" r:id="rId15"/>
    <p:sldId id="270" r:id="rId16"/>
    <p:sldId id="275"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1CA94-44ED-4C6C-8700-0025E4CE05CA}" type="datetimeFigureOut">
              <a:rPr lang="en-US" smtClean="0"/>
              <a:t>9/26/2017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B5568-80A7-429A-A8D5-F452609138C5}" type="slidenum">
              <a:rPr lang="en-US" smtClean="0"/>
              <a:t>‹#›</a:t>
            </a:fld>
            <a:endParaRPr lang="en-US"/>
          </a:p>
        </p:txBody>
      </p:sp>
    </p:spTree>
    <p:extLst>
      <p:ext uri="{BB962C8B-B14F-4D97-AF65-F5344CB8AC3E}">
        <p14:creationId xmlns:p14="http://schemas.microsoft.com/office/powerpoint/2010/main" val="209848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B5568-80A7-429A-A8D5-F452609138C5}" type="slidenum">
              <a:rPr lang="en-US" smtClean="0"/>
              <a:t>1</a:t>
            </a:fld>
            <a:endParaRPr lang="en-US"/>
          </a:p>
        </p:txBody>
      </p:sp>
    </p:spTree>
    <p:extLst>
      <p:ext uri="{BB962C8B-B14F-4D97-AF65-F5344CB8AC3E}">
        <p14:creationId xmlns:p14="http://schemas.microsoft.com/office/powerpoint/2010/main" val="62838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B5568-80A7-429A-A8D5-F452609138C5}" type="slidenum">
              <a:rPr lang="en-US" smtClean="0"/>
              <a:t>5</a:t>
            </a:fld>
            <a:endParaRPr lang="en-US"/>
          </a:p>
        </p:txBody>
      </p:sp>
    </p:spTree>
    <p:extLst>
      <p:ext uri="{BB962C8B-B14F-4D97-AF65-F5344CB8AC3E}">
        <p14:creationId xmlns:p14="http://schemas.microsoft.com/office/powerpoint/2010/main" val="395280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E6E1B6-6440-4413-AB7A-BD2F7056990A}"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E2BA9-6114-4CDC-918B-A5BCD7B5C0FB}" type="slidenum">
              <a:rPr lang="en-US" smtClean="0"/>
              <a:t>‹#›</a:t>
            </a:fld>
            <a:endParaRPr lang="en-US"/>
          </a:p>
        </p:txBody>
      </p:sp>
    </p:spTree>
    <p:extLst>
      <p:ext uri="{BB962C8B-B14F-4D97-AF65-F5344CB8AC3E}">
        <p14:creationId xmlns:p14="http://schemas.microsoft.com/office/powerpoint/2010/main" val="245190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6E1B6-6440-4413-AB7A-BD2F7056990A}"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E2BA9-6114-4CDC-918B-A5BCD7B5C0FB}" type="slidenum">
              <a:rPr lang="en-US" smtClean="0"/>
              <a:t>‹#›</a:t>
            </a:fld>
            <a:endParaRPr lang="en-US"/>
          </a:p>
        </p:txBody>
      </p:sp>
    </p:spTree>
    <p:extLst>
      <p:ext uri="{BB962C8B-B14F-4D97-AF65-F5344CB8AC3E}">
        <p14:creationId xmlns:p14="http://schemas.microsoft.com/office/powerpoint/2010/main" val="164693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6E1B6-6440-4413-AB7A-BD2F7056990A}"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E2BA9-6114-4CDC-918B-A5BCD7B5C0FB}" type="slidenum">
              <a:rPr lang="en-US" smtClean="0"/>
              <a:t>‹#›</a:t>
            </a:fld>
            <a:endParaRPr lang="en-US"/>
          </a:p>
        </p:txBody>
      </p:sp>
    </p:spTree>
    <p:extLst>
      <p:ext uri="{BB962C8B-B14F-4D97-AF65-F5344CB8AC3E}">
        <p14:creationId xmlns:p14="http://schemas.microsoft.com/office/powerpoint/2010/main" val="3872268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6E1B6-6440-4413-AB7A-BD2F7056990A}"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E2BA9-6114-4CDC-918B-A5BCD7B5C0FB}" type="slidenum">
              <a:rPr lang="en-US" smtClean="0"/>
              <a:t>‹#›</a:t>
            </a:fld>
            <a:endParaRPr lang="en-US"/>
          </a:p>
        </p:txBody>
      </p:sp>
    </p:spTree>
    <p:extLst>
      <p:ext uri="{BB962C8B-B14F-4D97-AF65-F5344CB8AC3E}">
        <p14:creationId xmlns:p14="http://schemas.microsoft.com/office/powerpoint/2010/main" val="388246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6E1B6-6440-4413-AB7A-BD2F7056990A}"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E2BA9-6114-4CDC-918B-A5BCD7B5C0FB}" type="slidenum">
              <a:rPr lang="en-US" smtClean="0"/>
              <a:t>‹#›</a:t>
            </a:fld>
            <a:endParaRPr lang="en-US"/>
          </a:p>
        </p:txBody>
      </p:sp>
    </p:spTree>
    <p:extLst>
      <p:ext uri="{BB962C8B-B14F-4D97-AF65-F5344CB8AC3E}">
        <p14:creationId xmlns:p14="http://schemas.microsoft.com/office/powerpoint/2010/main" val="390105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E6E1B6-6440-4413-AB7A-BD2F7056990A}"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E2BA9-6114-4CDC-918B-A5BCD7B5C0FB}" type="slidenum">
              <a:rPr lang="en-US" smtClean="0"/>
              <a:t>‹#›</a:t>
            </a:fld>
            <a:endParaRPr lang="en-US"/>
          </a:p>
        </p:txBody>
      </p:sp>
    </p:spTree>
    <p:extLst>
      <p:ext uri="{BB962C8B-B14F-4D97-AF65-F5344CB8AC3E}">
        <p14:creationId xmlns:p14="http://schemas.microsoft.com/office/powerpoint/2010/main" val="7644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E6E1B6-6440-4413-AB7A-BD2F7056990A}" type="datetimeFigureOut">
              <a:rPr lang="en-US" smtClean="0"/>
              <a:t>9/26/2017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4E2BA9-6114-4CDC-918B-A5BCD7B5C0FB}" type="slidenum">
              <a:rPr lang="en-US" smtClean="0"/>
              <a:t>‹#›</a:t>
            </a:fld>
            <a:endParaRPr lang="en-US"/>
          </a:p>
        </p:txBody>
      </p:sp>
    </p:spTree>
    <p:extLst>
      <p:ext uri="{BB962C8B-B14F-4D97-AF65-F5344CB8AC3E}">
        <p14:creationId xmlns:p14="http://schemas.microsoft.com/office/powerpoint/2010/main" val="365591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E6E1B6-6440-4413-AB7A-BD2F7056990A}" type="datetimeFigureOut">
              <a:rPr lang="en-US" smtClean="0"/>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4E2BA9-6114-4CDC-918B-A5BCD7B5C0FB}" type="slidenum">
              <a:rPr lang="en-US" smtClean="0"/>
              <a:t>‹#›</a:t>
            </a:fld>
            <a:endParaRPr lang="en-US"/>
          </a:p>
        </p:txBody>
      </p:sp>
    </p:spTree>
    <p:extLst>
      <p:ext uri="{BB962C8B-B14F-4D97-AF65-F5344CB8AC3E}">
        <p14:creationId xmlns:p14="http://schemas.microsoft.com/office/powerpoint/2010/main" val="202591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6E1B6-6440-4413-AB7A-BD2F7056990A}" type="datetimeFigureOut">
              <a:rPr lang="en-US" smtClean="0"/>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4E2BA9-6114-4CDC-918B-A5BCD7B5C0FB}" type="slidenum">
              <a:rPr lang="en-US" smtClean="0"/>
              <a:t>‹#›</a:t>
            </a:fld>
            <a:endParaRPr lang="en-US"/>
          </a:p>
        </p:txBody>
      </p:sp>
    </p:spTree>
    <p:extLst>
      <p:ext uri="{BB962C8B-B14F-4D97-AF65-F5344CB8AC3E}">
        <p14:creationId xmlns:p14="http://schemas.microsoft.com/office/powerpoint/2010/main" val="247460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6E1B6-6440-4413-AB7A-BD2F7056990A}"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E2BA9-6114-4CDC-918B-A5BCD7B5C0FB}" type="slidenum">
              <a:rPr lang="en-US" smtClean="0"/>
              <a:t>‹#›</a:t>
            </a:fld>
            <a:endParaRPr lang="en-US"/>
          </a:p>
        </p:txBody>
      </p:sp>
    </p:spTree>
    <p:extLst>
      <p:ext uri="{BB962C8B-B14F-4D97-AF65-F5344CB8AC3E}">
        <p14:creationId xmlns:p14="http://schemas.microsoft.com/office/powerpoint/2010/main" val="253874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6E1B6-6440-4413-AB7A-BD2F7056990A}"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E2BA9-6114-4CDC-918B-A5BCD7B5C0FB}" type="slidenum">
              <a:rPr lang="en-US" smtClean="0"/>
              <a:t>‹#›</a:t>
            </a:fld>
            <a:endParaRPr lang="en-US"/>
          </a:p>
        </p:txBody>
      </p:sp>
    </p:spTree>
    <p:extLst>
      <p:ext uri="{BB962C8B-B14F-4D97-AF65-F5344CB8AC3E}">
        <p14:creationId xmlns:p14="http://schemas.microsoft.com/office/powerpoint/2010/main" val="73519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6E1B6-6440-4413-AB7A-BD2F7056990A}" type="datetimeFigureOut">
              <a:rPr lang="en-US" smtClean="0"/>
              <a:t>9/26/2017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E2BA9-6114-4CDC-918B-A5BCD7B5C0FB}" type="slidenum">
              <a:rPr lang="en-US" smtClean="0"/>
              <a:t>‹#›</a:t>
            </a:fld>
            <a:endParaRPr lang="en-US"/>
          </a:p>
        </p:txBody>
      </p:sp>
    </p:spTree>
    <p:extLst>
      <p:ext uri="{BB962C8B-B14F-4D97-AF65-F5344CB8AC3E}">
        <p14:creationId xmlns:p14="http://schemas.microsoft.com/office/powerpoint/2010/main" val="180412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rot="19807331">
            <a:off x="385410" y="1663302"/>
            <a:ext cx="4136229" cy="2215991"/>
          </a:xfrm>
          <a:prstGeom prst="rect">
            <a:avLst/>
          </a:prstGeom>
          <a:noFill/>
        </p:spPr>
        <p:txBody>
          <a:bodyPr wrap="square" rtlCol="0">
            <a:spAutoFit/>
          </a:bodyPr>
          <a:lstStyle/>
          <a:p>
            <a:r>
              <a:rPr lang="en-US" sz="13800" dirty="0" err="1" smtClean="0">
                <a:solidFill>
                  <a:schemeClr val="bg1"/>
                </a:solidFill>
              </a:rPr>
              <a:t>স্বাগতম</a:t>
            </a:r>
            <a:endParaRPr lang="en-US" sz="13800" dirty="0">
              <a:solidFill>
                <a:schemeClr val="bg1"/>
              </a:solidFill>
            </a:endParaRPr>
          </a:p>
        </p:txBody>
      </p:sp>
    </p:spTree>
    <p:extLst>
      <p:ext uri="{BB962C8B-B14F-4D97-AF65-F5344CB8AC3E}">
        <p14:creationId xmlns:p14="http://schemas.microsoft.com/office/powerpoint/2010/main" val="37291917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w="7620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35" y="116946"/>
            <a:ext cx="4005780" cy="310392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Left Arrow 5"/>
          <p:cNvSpPr/>
          <p:nvPr/>
        </p:nvSpPr>
        <p:spPr>
          <a:xfrm>
            <a:off x="4205623" y="709684"/>
            <a:ext cx="1526105" cy="1668438"/>
          </a:xfrm>
          <a:prstGeom prst="leftArrow">
            <a:avLst>
              <a:gd name="adj1" fmla="val 50000"/>
              <a:gd name="adj2" fmla="val 51444"/>
            </a:avLst>
          </a:prstGeom>
          <a:solidFill>
            <a:schemeClr val="accent6"/>
          </a:solidFill>
          <a:ln w="76200">
            <a:solidFill>
              <a:srgbClr val="C0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হুদায়বিয়ার</a:t>
            </a:r>
            <a:r>
              <a:rPr lang="en-US" sz="2000" dirty="0" smtClean="0">
                <a:solidFill>
                  <a:schemeClr val="tx1"/>
                </a:solidFill>
              </a:rPr>
              <a:t> </a:t>
            </a:r>
            <a:r>
              <a:rPr lang="en-US" sz="2000" dirty="0" err="1" smtClean="0">
                <a:solidFill>
                  <a:schemeClr val="tx1"/>
                </a:solidFill>
              </a:rPr>
              <a:t>সন্ধীর</a:t>
            </a:r>
            <a:r>
              <a:rPr lang="en-US" sz="2000" dirty="0" smtClean="0">
                <a:solidFill>
                  <a:schemeClr val="tx1"/>
                </a:solidFill>
              </a:rPr>
              <a:t> </a:t>
            </a:r>
            <a:r>
              <a:rPr lang="en-US" sz="2000" dirty="0" err="1" smtClean="0">
                <a:solidFill>
                  <a:schemeClr val="tx1"/>
                </a:solidFill>
              </a:rPr>
              <a:t>সময়</a:t>
            </a:r>
            <a:endParaRPr lang="en-US" sz="2000" dirty="0">
              <a:solidFill>
                <a:schemeClr val="tx1"/>
              </a:solidFill>
            </a:endParaRPr>
          </a:p>
        </p:txBody>
      </p:sp>
      <p:sp>
        <p:nvSpPr>
          <p:cNvPr id="7" name="Left Arrow 6"/>
          <p:cNvSpPr/>
          <p:nvPr/>
        </p:nvSpPr>
        <p:spPr>
          <a:xfrm>
            <a:off x="4388534" y="4053384"/>
            <a:ext cx="1371762" cy="2082755"/>
          </a:xfrm>
          <a:prstGeom prst="leftArrow">
            <a:avLst/>
          </a:prstGeom>
          <a:solidFill>
            <a:schemeClr val="accent6"/>
          </a:solidFill>
          <a:ln w="76200">
            <a:solidFill>
              <a:srgbClr val="C0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হুদায়বিয়া</a:t>
            </a:r>
            <a:r>
              <a:rPr lang="en-US" sz="2000" b="1" dirty="0" smtClean="0">
                <a:solidFill>
                  <a:schemeClr val="tx1"/>
                </a:solidFill>
              </a:rPr>
              <a:t> </a:t>
            </a:r>
            <a:r>
              <a:rPr lang="en-US" sz="2000" b="1" dirty="0" err="1" smtClean="0">
                <a:solidFill>
                  <a:schemeClr val="tx1"/>
                </a:solidFill>
              </a:rPr>
              <a:t>কূপ</a:t>
            </a:r>
            <a:r>
              <a:rPr lang="en-US" sz="2000" b="1" dirty="0" smtClean="0">
                <a:solidFill>
                  <a:schemeClr val="tx1"/>
                </a:solidFill>
              </a:rPr>
              <a:t> </a:t>
            </a:r>
            <a:endParaRPr lang="en-US" sz="2000" b="1" dirty="0">
              <a:solidFill>
                <a:schemeClr val="tx1"/>
              </a:solidFill>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12319" y="3429000"/>
            <a:ext cx="3963896" cy="28703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6073253" y="1228299"/>
            <a:ext cx="5804239" cy="5355312"/>
          </a:xfrm>
          <a:prstGeom prst="rect">
            <a:avLst/>
          </a:prstGeom>
          <a:noFill/>
        </p:spPr>
        <p:txBody>
          <a:bodyPr wrap="square" rtlCol="0">
            <a:spAutoFit/>
          </a:bodyPr>
          <a:lstStyle/>
          <a:p>
            <a:r>
              <a:rPr lang="bn-BD" dirty="0">
                <a:solidFill>
                  <a:schemeClr val="bg1"/>
                </a:solidFill>
                <a:latin typeface="Narkisim" panose="020E0502050101010101" pitchFamily="34" charset="-79"/>
              </a:rPr>
              <a:t>মহানবি হজরত মুহাম্মাদ সাঃ ৬২৮খ্রিস্টাব্দে (ষষ্ট হিজরিতে ) ১৪০০ সাহাবা নিয়ে , হজ্জের উদ্দেশ্যে মক্কার দিকে রওনা হন । মক্কার কুরাইশরা এই খবর পেয়ে খালিদ ও ইকরামার নেত্রিত্তে একদল সৈন্য নিয়ে হজরত মোহাম্মাদের গতিরোধরে জন্য প্রেরিত হল । মক্কার সন্নিকটে খুজাহ গোত্রের বুদাইল বিন ওয়াকার নিকট কুরাইশদের যুদ্ধাভিযানের সংবাদ পেয়ে রাসুল সাঃ পথ পরিবর্তন করে , মক্কার নয় মাইল অদূরে হুদায়বিয়া নামক স্থানে শিবির স্থাপন করেন । হুদায়বিয়া নামক একটি কুপের নামানুসারে অঞ্চলটি হুদায়বিয়া নামে পরিচিত । রাসুল সাঃ বুদাইল কে দুতরুপে কুরাইশদের কাছে পাঠালেন যে , তারা সুধু হজ্জ করতে মক্কায় এসেছে , যুদ্ধ করতে নয় । রাসুল সাঃ পরবর্তীতে হজরত উসমান রাঃ কে দুত হিসাবে পাঠান,উসমান রাঃ ফিরতে দেরি হলে মুসলিম শিবিরে রব উঠল মুসরিকরা উসমান কে হত্যা করেছে । মুসলিম বাহিনী তখন সফথ নিলেন । এই সফথকে বায়াতে রিদওয়ান বলা হয় । একে বায়াত আশ শাজারা বলা হয় । অনেক বাক বিতণ্ডার পর মুসলিম ও কুরাইশদের মধ্যে চুক্তি সাক্ষরিত হল । ইসলামে এটাই হুদায়বিয়ার সন্ধি নামে পরিচিত । </a:t>
            </a:r>
            <a:endParaRPr lang="en-US" dirty="0">
              <a:solidFill>
                <a:schemeClr val="bg1"/>
              </a:solidFill>
              <a:latin typeface="Narkisim" panose="020E0502050101010101" pitchFamily="34" charset="-79"/>
              <a:cs typeface="Narkisim" panose="020E0502050101010101" pitchFamily="34" charset="-79"/>
            </a:endParaRPr>
          </a:p>
          <a:p>
            <a:endParaRPr lang="en-US" dirty="0">
              <a:solidFill>
                <a:schemeClr val="bg1"/>
              </a:solidFill>
              <a:latin typeface="Narkisim" panose="020E0502050101010101" pitchFamily="34" charset="-79"/>
              <a:cs typeface="Narkisim" panose="020E0502050101010101" pitchFamily="34" charset="-79"/>
            </a:endParaRPr>
          </a:p>
        </p:txBody>
      </p:sp>
      <p:sp>
        <p:nvSpPr>
          <p:cNvPr id="11" name="Flowchart: Terminator 10"/>
          <p:cNvSpPr/>
          <p:nvPr/>
        </p:nvSpPr>
        <p:spPr>
          <a:xfrm>
            <a:off x="6073253" y="244225"/>
            <a:ext cx="5977719" cy="709685"/>
          </a:xfrm>
          <a:prstGeom prst="flowChartTerminator">
            <a:avLst/>
          </a:prstGeom>
          <a:solidFill>
            <a:schemeClr val="bg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r>
              <a:rPr lang="en-US" sz="3200" b="1" dirty="0" err="1" smtClean="0">
                <a:solidFill>
                  <a:schemeClr val="tx1"/>
                </a:solidFill>
              </a:rPr>
              <a:t>হুদায়বিয়ার</a:t>
            </a:r>
            <a:r>
              <a:rPr lang="en-US" sz="3200" b="1" dirty="0" smtClean="0">
                <a:solidFill>
                  <a:schemeClr val="tx1"/>
                </a:solidFill>
              </a:rPr>
              <a:t> </a:t>
            </a:r>
            <a:r>
              <a:rPr lang="en-US" sz="3200" b="1" dirty="0" err="1">
                <a:solidFill>
                  <a:schemeClr val="tx1"/>
                </a:solidFill>
              </a:rPr>
              <a:t>সন্ধীর</a:t>
            </a:r>
            <a:r>
              <a:rPr lang="en-US" sz="3200" b="1" dirty="0">
                <a:solidFill>
                  <a:schemeClr val="tx1"/>
                </a:solidFill>
              </a:rPr>
              <a:t> </a:t>
            </a:r>
            <a:r>
              <a:rPr lang="en-US" sz="3200" b="1" dirty="0" err="1" smtClean="0">
                <a:solidFill>
                  <a:schemeClr val="tx1"/>
                </a:solidFill>
              </a:rPr>
              <a:t>সংক্ষীপ্ত</a:t>
            </a:r>
            <a:r>
              <a:rPr lang="en-US" sz="3200" b="1" dirty="0" smtClean="0">
                <a:solidFill>
                  <a:schemeClr val="tx1"/>
                </a:solidFill>
              </a:rPr>
              <a:t> </a:t>
            </a:r>
            <a:r>
              <a:rPr lang="en-US" sz="3200" b="1" dirty="0" err="1" smtClean="0">
                <a:solidFill>
                  <a:schemeClr val="tx1"/>
                </a:solidFill>
              </a:rPr>
              <a:t>আলোচনা</a:t>
            </a:r>
            <a:r>
              <a:rPr lang="bn-BD" sz="3200" b="1" dirty="0" smtClean="0">
                <a:solidFill>
                  <a:schemeClr val="tx1"/>
                </a:solidFill>
              </a:rPr>
              <a:t> </a:t>
            </a:r>
            <a:endParaRPr lang="en-US" sz="3200" dirty="0">
              <a:solidFill>
                <a:schemeClr val="tx1"/>
              </a:solidFill>
            </a:endParaRPr>
          </a:p>
          <a:p>
            <a:pPr algn="ctr"/>
            <a:endParaRPr lang="en-US" sz="2000" dirty="0">
              <a:solidFill>
                <a:schemeClr val="tx1"/>
              </a:solidFill>
            </a:endParaRPr>
          </a:p>
        </p:txBody>
      </p:sp>
    </p:spTree>
    <p:extLst>
      <p:ext uri="{BB962C8B-B14F-4D97-AF65-F5344CB8AC3E}">
        <p14:creationId xmlns:p14="http://schemas.microsoft.com/office/powerpoint/2010/main" val="220356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80">
                                          <p:stCondLst>
                                            <p:cond delay="0"/>
                                          </p:stCondLst>
                                        </p:cTn>
                                        <p:tgtEl>
                                          <p:spTgt spid="11"/>
                                        </p:tgtEl>
                                      </p:cBhvr>
                                    </p:animEffect>
                                    <p:anim calcmode="lin" valueType="num">
                                      <p:cBhvr>
                                        <p:cTn id="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5" dur="26">
                                          <p:stCondLst>
                                            <p:cond delay="650"/>
                                          </p:stCondLst>
                                        </p:cTn>
                                        <p:tgtEl>
                                          <p:spTgt spid="11"/>
                                        </p:tgtEl>
                                      </p:cBhvr>
                                      <p:to x="100000" y="60000"/>
                                    </p:animScale>
                                    <p:animScale>
                                      <p:cBhvr>
                                        <p:cTn id="26" dur="166" decel="50000">
                                          <p:stCondLst>
                                            <p:cond delay="676"/>
                                          </p:stCondLst>
                                        </p:cTn>
                                        <p:tgtEl>
                                          <p:spTgt spid="11"/>
                                        </p:tgtEl>
                                      </p:cBhvr>
                                      <p:to x="100000" y="100000"/>
                                    </p:animScale>
                                    <p:animScale>
                                      <p:cBhvr>
                                        <p:cTn id="27" dur="26">
                                          <p:stCondLst>
                                            <p:cond delay="1312"/>
                                          </p:stCondLst>
                                        </p:cTn>
                                        <p:tgtEl>
                                          <p:spTgt spid="11"/>
                                        </p:tgtEl>
                                      </p:cBhvr>
                                      <p:to x="100000" y="80000"/>
                                    </p:animScale>
                                    <p:animScale>
                                      <p:cBhvr>
                                        <p:cTn id="28" dur="166" decel="50000">
                                          <p:stCondLst>
                                            <p:cond delay="1338"/>
                                          </p:stCondLst>
                                        </p:cTn>
                                        <p:tgtEl>
                                          <p:spTgt spid="11"/>
                                        </p:tgtEl>
                                      </p:cBhvr>
                                      <p:to x="100000" y="100000"/>
                                    </p:animScale>
                                    <p:animScale>
                                      <p:cBhvr>
                                        <p:cTn id="29" dur="26">
                                          <p:stCondLst>
                                            <p:cond delay="1642"/>
                                          </p:stCondLst>
                                        </p:cTn>
                                        <p:tgtEl>
                                          <p:spTgt spid="11"/>
                                        </p:tgtEl>
                                      </p:cBhvr>
                                      <p:to x="100000" y="90000"/>
                                    </p:animScale>
                                    <p:animScale>
                                      <p:cBhvr>
                                        <p:cTn id="30" dur="166" decel="50000">
                                          <p:stCondLst>
                                            <p:cond delay="1668"/>
                                          </p:stCondLst>
                                        </p:cTn>
                                        <p:tgtEl>
                                          <p:spTgt spid="11"/>
                                        </p:tgtEl>
                                      </p:cBhvr>
                                      <p:to x="100000" y="100000"/>
                                    </p:animScale>
                                    <p:animScale>
                                      <p:cBhvr>
                                        <p:cTn id="31" dur="26">
                                          <p:stCondLst>
                                            <p:cond delay="1808"/>
                                          </p:stCondLst>
                                        </p:cTn>
                                        <p:tgtEl>
                                          <p:spTgt spid="11"/>
                                        </p:tgtEl>
                                      </p:cBhvr>
                                      <p:to x="100000" y="95000"/>
                                    </p:animScale>
                                    <p:animScale>
                                      <p:cBhvr>
                                        <p:cTn id="32" dur="166" decel="50000">
                                          <p:stCondLst>
                                            <p:cond delay="1834"/>
                                          </p:stCondLst>
                                        </p:cTn>
                                        <p:tgtEl>
                                          <p:spTgt spid="11"/>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800" decel="100000"/>
                                        <p:tgtEl>
                                          <p:spTgt spid="9"/>
                                        </p:tgtEl>
                                      </p:cBhvr>
                                    </p:animEffect>
                                    <p:anim calcmode="lin" valueType="num">
                                      <p:cBhvr>
                                        <p:cTn id="38" dur="800" decel="100000" fill="hold"/>
                                        <p:tgtEl>
                                          <p:spTgt spid="9"/>
                                        </p:tgtEl>
                                        <p:attrNameLst>
                                          <p:attrName>style.rotation</p:attrName>
                                        </p:attrNameLst>
                                      </p:cBhvr>
                                      <p:tavLst>
                                        <p:tav tm="0">
                                          <p:val>
                                            <p:fltVal val="-90"/>
                                          </p:val>
                                        </p:tav>
                                        <p:tav tm="100000">
                                          <p:val>
                                            <p:fltVal val="0"/>
                                          </p:val>
                                        </p:tav>
                                      </p:tavLst>
                                    </p:anim>
                                    <p:anim calcmode="lin" valueType="num">
                                      <p:cBhvr>
                                        <p:cTn id="39" dur="800" decel="100000" fill="hold"/>
                                        <p:tgtEl>
                                          <p:spTgt spid="9"/>
                                        </p:tgtEl>
                                        <p:attrNameLst>
                                          <p:attrName>ppt_x</p:attrName>
                                        </p:attrNameLst>
                                      </p:cBhvr>
                                      <p:tavLst>
                                        <p:tav tm="0">
                                          <p:val>
                                            <p:strVal val="#ppt_x+0.4"/>
                                          </p:val>
                                        </p:tav>
                                        <p:tav tm="100000">
                                          <p:val>
                                            <p:strVal val="#ppt_x-0.05"/>
                                          </p:val>
                                        </p:tav>
                                      </p:tavLst>
                                    </p:anim>
                                    <p:anim calcmode="lin" valueType="num">
                                      <p:cBhvr>
                                        <p:cTn id="40" dur="800" decel="100000" fill="hold"/>
                                        <p:tgtEl>
                                          <p:spTgt spid="9"/>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B050"/>
          </a:solidFill>
          <a:ln w="76200">
            <a:solidFill>
              <a:srgbClr val="00206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62" y="113434"/>
            <a:ext cx="4340772" cy="3226676"/>
          </a:xfrm>
          <a:prstGeom prst="rect">
            <a:avLst/>
          </a:prstGeom>
          <a:solidFill>
            <a:srgbClr val="FFC000"/>
          </a:solid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62" y="3453544"/>
            <a:ext cx="4340772" cy="32266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6586" y="3453544"/>
            <a:ext cx="3666797" cy="311167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5203" y="3338541"/>
            <a:ext cx="3666797" cy="3226676"/>
          </a:xfrm>
          <a:prstGeom prst="rect">
            <a:avLst/>
          </a:prstGeom>
        </p:spPr>
      </p:pic>
      <p:sp>
        <p:nvSpPr>
          <p:cNvPr id="7" name="Oval 6"/>
          <p:cNvSpPr/>
          <p:nvPr/>
        </p:nvSpPr>
        <p:spPr>
          <a:xfrm>
            <a:off x="8263434" y="308408"/>
            <a:ext cx="3780430" cy="26067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t>চিত্রগুলি</a:t>
            </a:r>
            <a:r>
              <a:rPr lang="en-US" sz="3600" b="1" dirty="0" smtClean="0"/>
              <a:t> </a:t>
            </a:r>
            <a:r>
              <a:rPr lang="en-US" sz="3600" b="1" dirty="0" err="1" smtClean="0"/>
              <a:t>ভালকরে</a:t>
            </a:r>
            <a:r>
              <a:rPr lang="en-US" sz="3600" b="1" dirty="0" smtClean="0"/>
              <a:t> </a:t>
            </a:r>
            <a:r>
              <a:rPr lang="en-US" sz="3600" b="1" dirty="0" err="1" smtClean="0"/>
              <a:t>দেখ</a:t>
            </a:r>
            <a:r>
              <a:rPr lang="en-US" sz="3600" b="1" dirty="0" smtClean="0"/>
              <a:t>।</a:t>
            </a:r>
            <a:endParaRPr lang="en-US" sz="3600" b="1"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4096" y="113434"/>
            <a:ext cx="3426372" cy="3214687"/>
          </a:xfrm>
          <a:prstGeom prst="rect">
            <a:avLst/>
          </a:prstGeom>
        </p:spPr>
      </p:pic>
    </p:spTree>
    <p:extLst>
      <p:ext uri="{BB962C8B-B14F-4D97-AF65-F5344CB8AC3E}">
        <p14:creationId xmlns:p14="http://schemas.microsoft.com/office/powerpoint/2010/main" val="199826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style.rotation</p:attrName>
                                        </p:attrNameLst>
                                      </p:cBhvr>
                                      <p:tavLst>
                                        <p:tav tm="0">
                                          <p:val>
                                            <p:fltVal val="720"/>
                                          </p:val>
                                        </p:tav>
                                        <p:tav tm="100000">
                                          <p:val>
                                            <p:fltVal val="0"/>
                                          </p:val>
                                        </p:tav>
                                      </p:tavLst>
                                    </p:anim>
                                    <p:anim calcmode="lin" valueType="num">
                                      <p:cBhvr>
                                        <p:cTn id="16" dur="2000" fill="hold"/>
                                        <p:tgtEl>
                                          <p:spTgt spid="13"/>
                                        </p:tgtEl>
                                        <p:attrNameLst>
                                          <p:attrName>ppt_h</p:attrName>
                                        </p:attrNameLst>
                                      </p:cBhvr>
                                      <p:tavLst>
                                        <p:tav tm="0">
                                          <p:val>
                                            <p:fltVal val="0"/>
                                          </p:val>
                                        </p:tav>
                                        <p:tav tm="100000">
                                          <p:val>
                                            <p:strVal val="#ppt_h"/>
                                          </p:val>
                                        </p:tav>
                                      </p:tavLst>
                                    </p:anim>
                                    <p:anim calcmode="lin" valueType="num">
                                      <p:cBhvr>
                                        <p:cTn id="17"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TextBox 3"/>
          <p:cNvSpPr txBox="1"/>
          <p:nvPr/>
        </p:nvSpPr>
        <p:spPr>
          <a:xfrm>
            <a:off x="423657" y="637581"/>
            <a:ext cx="669196" cy="5632311"/>
          </a:xfrm>
          <a:prstGeom prst="rect">
            <a:avLst/>
          </a:prstGeom>
          <a:noFill/>
          <a:ln w="76200">
            <a:solidFill>
              <a:srgbClr val="00B0F0"/>
            </a:solidFill>
          </a:ln>
          <a:scene3d>
            <a:camera prst="orthographicFront"/>
            <a:lightRig rig="threePt" dir="t"/>
          </a:scene3d>
          <a:sp3d>
            <a:bevelT prst="convex"/>
          </a:sp3d>
        </p:spPr>
        <p:txBody>
          <a:bodyPr wrap="square" rtlCol="0">
            <a:spAutoFit/>
          </a:bodyPr>
          <a:lstStyle/>
          <a:p>
            <a:r>
              <a:rPr lang="en-US" sz="6000" b="1" dirty="0" smtClean="0"/>
              <a:t>এ</a:t>
            </a:r>
          </a:p>
          <a:p>
            <a:r>
              <a:rPr lang="en-US" sz="6000" b="1" dirty="0" smtClean="0"/>
              <a:t>ক</a:t>
            </a:r>
          </a:p>
          <a:p>
            <a:r>
              <a:rPr lang="en-US" sz="6000" b="1" dirty="0" smtClean="0"/>
              <a:t>ক</a:t>
            </a:r>
          </a:p>
          <a:p>
            <a:r>
              <a:rPr lang="en-US" sz="6000" b="1" dirty="0" err="1" smtClean="0"/>
              <a:t>প্র</a:t>
            </a:r>
            <a:endParaRPr lang="en-US" sz="6000" b="1" dirty="0" smtClean="0"/>
          </a:p>
          <a:p>
            <a:r>
              <a:rPr lang="en-US" sz="6000" b="1" dirty="0" err="1" smtClean="0"/>
              <a:t>শ্ন</a:t>
            </a:r>
            <a:endParaRPr lang="en-US" sz="6000" b="1" dirty="0" smtClean="0"/>
          </a:p>
          <a:p>
            <a:endParaRPr lang="en-US" sz="6000" b="1" dirty="0"/>
          </a:p>
        </p:txBody>
      </p:sp>
      <p:sp>
        <p:nvSpPr>
          <p:cNvPr id="8" name="Left Arrow Callout 7"/>
          <p:cNvSpPr/>
          <p:nvPr/>
        </p:nvSpPr>
        <p:spPr>
          <a:xfrm>
            <a:off x="1237913" y="255895"/>
            <a:ext cx="10809027" cy="6346209"/>
          </a:xfrm>
          <a:prstGeom prst="leftArrowCallout">
            <a:avLst>
              <a:gd name="adj1" fmla="val 31935"/>
              <a:gd name="adj2" fmla="val 25000"/>
              <a:gd name="adj3" fmla="val 25000"/>
              <a:gd name="adj4" fmla="val 64977"/>
            </a:avLst>
          </a:prstGeom>
          <a:solidFill>
            <a:schemeClr val="tx1"/>
          </a:solidFill>
          <a:ln w="76200">
            <a:solidFill>
              <a:srgbClr val="FFFF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১। </a:t>
            </a:r>
            <a:r>
              <a:rPr lang="en-US" sz="4000" b="1" dirty="0" err="1" smtClean="0"/>
              <a:t>কোন</a:t>
            </a:r>
            <a:r>
              <a:rPr lang="en-US" sz="4000" b="1" dirty="0" smtClean="0"/>
              <a:t> </a:t>
            </a:r>
            <a:r>
              <a:rPr lang="en-US" sz="4000" b="1" dirty="0" err="1" smtClean="0"/>
              <a:t>যুদ্ধ</a:t>
            </a:r>
            <a:r>
              <a:rPr lang="en-US" sz="4000" b="1" dirty="0" smtClean="0"/>
              <a:t> </a:t>
            </a:r>
            <a:r>
              <a:rPr lang="en-US" sz="4000" b="1" dirty="0" err="1" smtClean="0"/>
              <a:t>থেকে</a:t>
            </a:r>
            <a:r>
              <a:rPr lang="en-US" sz="4000" b="1" dirty="0" smtClean="0"/>
              <a:t> </a:t>
            </a:r>
            <a:r>
              <a:rPr lang="en-US" sz="4000" b="1" dirty="0" err="1" smtClean="0"/>
              <a:t>মক্কা</a:t>
            </a:r>
            <a:r>
              <a:rPr lang="en-US" sz="4000" b="1" dirty="0" smtClean="0"/>
              <a:t> </a:t>
            </a:r>
            <a:r>
              <a:rPr lang="en-US" sz="4000" b="1" dirty="0" err="1" smtClean="0"/>
              <a:t>বীজয়ের</a:t>
            </a:r>
            <a:r>
              <a:rPr lang="en-US" sz="4000" b="1" dirty="0" smtClean="0"/>
              <a:t> </a:t>
            </a:r>
            <a:r>
              <a:rPr lang="en-US" sz="4000" b="1" dirty="0" err="1" smtClean="0"/>
              <a:t>সুচনা</a:t>
            </a:r>
            <a:r>
              <a:rPr lang="en-US" sz="4000" b="1" dirty="0" smtClean="0"/>
              <a:t> </a:t>
            </a:r>
            <a:r>
              <a:rPr lang="en-US" sz="4000" b="1" dirty="0" err="1" smtClean="0"/>
              <a:t>হয়</a:t>
            </a:r>
            <a:r>
              <a:rPr lang="en-US" sz="4000" b="1" dirty="0" smtClean="0"/>
              <a:t>?</a:t>
            </a:r>
          </a:p>
          <a:p>
            <a:r>
              <a:rPr lang="en-US" sz="4000" b="1" dirty="0" smtClean="0"/>
              <a:t>২। </a:t>
            </a:r>
            <a:r>
              <a:rPr lang="en-US" sz="4000" b="1" dirty="0" err="1" smtClean="0"/>
              <a:t>কত</a:t>
            </a:r>
            <a:r>
              <a:rPr lang="en-US" sz="4000" b="1" dirty="0" smtClean="0"/>
              <a:t> </a:t>
            </a:r>
            <a:r>
              <a:rPr lang="en-US" sz="4000" b="1" dirty="0" err="1" smtClean="0"/>
              <a:t>খ্রীস্টাব্দে</a:t>
            </a:r>
            <a:r>
              <a:rPr lang="en-US" sz="4000" b="1" dirty="0" smtClean="0"/>
              <a:t> </a:t>
            </a:r>
            <a:r>
              <a:rPr lang="en-US" sz="4000" b="1" dirty="0" err="1" smtClean="0"/>
              <a:t>মক্কা</a:t>
            </a:r>
            <a:r>
              <a:rPr lang="en-US" sz="4000" b="1" dirty="0" smtClean="0"/>
              <a:t> </a:t>
            </a:r>
            <a:r>
              <a:rPr lang="en-US" sz="4000" b="1" dirty="0" err="1" smtClean="0"/>
              <a:t>বিজয়</a:t>
            </a:r>
            <a:r>
              <a:rPr lang="en-US" sz="4000" b="1" dirty="0" smtClean="0"/>
              <a:t> </a:t>
            </a:r>
            <a:r>
              <a:rPr lang="en-US" sz="4000" b="1" dirty="0" err="1" smtClean="0"/>
              <a:t>হয়</a:t>
            </a:r>
            <a:r>
              <a:rPr lang="en-US" sz="4000" b="1" dirty="0" smtClean="0"/>
              <a:t>?</a:t>
            </a:r>
          </a:p>
          <a:p>
            <a:r>
              <a:rPr lang="en-US" sz="4000" b="1" dirty="0" smtClean="0"/>
              <a:t>৩। </a:t>
            </a:r>
            <a:r>
              <a:rPr lang="en-US" sz="4000" b="1" dirty="0" err="1" smtClean="0"/>
              <a:t>মক্কা</a:t>
            </a:r>
            <a:r>
              <a:rPr lang="en-US" sz="4000" b="1" dirty="0" smtClean="0"/>
              <a:t> </a:t>
            </a:r>
            <a:r>
              <a:rPr lang="en-US" sz="4000" b="1" dirty="0" err="1" smtClean="0"/>
              <a:t>বিজয়ের</a:t>
            </a:r>
            <a:r>
              <a:rPr lang="en-US" sz="4000" b="1" dirty="0" smtClean="0"/>
              <a:t> </a:t>
            </a:r>
            <a:r>
              <a:rPr lang="en-US" sz="4000" b="1" dirty="0" err="1" smtClean="0"/>
              <a:t>প্রত্যক্ষ</a:t>
            </a:r>
            <a:r>
              <a:rPr lang="en-US" sz="4000" b="1" dirty="0" smtClean="0"/>
              <a:t> </a:t>
            </a:r>
            <a:r>
              <a:rPr lang="en-US" sz="4000" b="1" dirty="0" err="1" smtClean="0"/>
              <a:t>কারণ</a:t>
            </a:r>
            <a:r>
              <a:rPr lang="en-US" sz="4000" b="1" dirty="0" smtClean="0"/>
              <a:t>  </a:t>
            </a:r>
            <a:r>
              <a:rPr lang="en-US" sz="4000" b="1" dirty="0" err="1" smtClean="0"/>
              <a:t>কী</a:t>
            </a:r>
            <a:r>
              <a:rPr lang="en-US" sz="4000" b="1" dirty="0" smtClean="0"/>
              <a:t>?</a:t>
            </a:r>
          </a:p>
          <a:p>
            <a:r>
              <a:rPr lang="en-US" sz="4000" b="1" dirty="0" smtClean="0"/>
              <a:t>৪। </a:t>
            </a:r>
            <a:r>
              <a:rPr lang="en-US" sz="4000" b="1" dirty="0" err="1" smtClean="0"/>
              <a:t>মকা</a:t>
            </a:r>
            <a:r>
              <a:rPr lang="en-US" sz="4000" b="1" dirty="0" smtClean="0"/>
              <a:t> </a:t>
            </a:r>
            <a:r>
              <a:rPr lang="en-US" sz="4000" b="1" dirty="0" err="1" smtClean="0"/>
              <a:t>বিজয়ের</a:t>
            </a:r>
            <a:r>
              <a:rPr lang="en-US" sz="4000" b="1" dirty="0" smtClean="0"/>
              <a:t> </a:t>
            </a:r>
            <a:r>
              <a:rPr lang="en-US" sz="4000" b="1" dirty="0" err="1" smtClean="0"/>
              <a:t>সময়</a:t>
            </a:r>
            <a:r>
              <a:rPr lang="en-US" sz="4000" b="1" dirty="0" smtClean="0"/>
              <a:t> মহানবি (সঃ) </a:t>
            </a:r>
            <a:r>
              <a:rPr lang="en-US" sz="4000" b="1" dirty="0" err="1" smtClean="0"/>
              <a:t>এর</a:t>
            </a:r>
            <a:r>
              <a:rPr lang="en-US" sz="4000" b="1" dirty="0" smtClean="0"/>
              <a:t> </a:t>
            </a:r>
          </a:p>
          <a:p>
            <a:r>
              <a:rPr lang="en-US" sz="4000" b="1" dirty="0" err="1" smtClean="0"/>
              <a:t>সাহাবি</a:t>
            </a:r>
            <a:r>
              <a:rPr lang="en-US" sz="4000" b="1" dirty="0" smtClean="0"/>
              <a:t> </a:t>
            </a:r>
            <a:r>
              <a:rPr lang="en-US" sz="4000" b="1" dirty="0" err="1" smtClean="0"/>
              <a:t>কত</a:t>
            </a:r>
            <a:r>
              <a:rPr lang="en-US" sz="4000" b="1" dirty="0" smtClean="0"/>
              <a:t> </a:t>
            </a:r>
            <a:r>
              <a:rPr lang="en-US" sz="4000" b="1" dirty="0" err="1" smtClean="0"/>
              <a:t>জন</a:t>
            </a:r>
            <a:r>
              <a:rPr lang="en-US" sz="4000" b="1" dirty="0" smtClean="0"/>
              <a:t> </a:t>
            </a:r>
            <a:r>
              <a:rPr lang="en-US" sz="4000" b="1" dirty="0" err="1" smtClean="0"/>
              <a:t>ছিলেন</a:t>
            </a:r>
            <a:r>
              <a:rPr lang="en-US" sz="4000" b="1" dirty="0" smtClean="0"/>
              <a:t>?</a:t>
            </a:r>
          </a:p>
          <a:p>
            <a:r>
              <a:rPr lang="en-US" sz="4000" b="1" dirty="0" smtClean="0"/>
              <a:t>৫। </a:t>
            </a:r>
            <a:r>
              <a:rPr lang="en-US" sz="4000" b="1" dirty="0" err="1" smtClean="0"/>
              <a:t>হিজরতের</a:t>
            </a:r>
            <a:r>
              <a:rPr lang="en-US" sz="4000" b="1" dirty="0" smtClean="0"/>
              <a:t> </a:t>
            </a:r>
            <a:r>
              <a:rPr lang="en-US" sz="4000" b="1" dirty="0" err="1" smtClean="0"/>
              <a:t>কত</a:t>
            </a:r>
            <a:r>
              <a:rPr lang="en-US" sz="4000" b="1" dirty="0" smtClean="0"/>
              <a:t> </a:t>
            </a:r>
            <a:r>
              <a:rPr lang="en-US" sz="4000" b="1" dirty="0" err="1" smtClean="0"/>
              <a:t>বছর</a:t>
            </a:r>
            <a:r>
              <a:rPr lang="en-US" sz="4000" b="1" dirty="0" smtClean="0"/>
              <a:t> </a:t>
            </a:r>
            <a:r>
              <a:rPr lang="en-US" sz="4000" b="1" dirty="0" err="1" smtClean="0"/>
              <a:t>পর</a:t>
            </a:r>
            <a:r>
              <a:rPr lang="en-US" sz="4000" b="1" dirty="0" smtClean="0"/>
              <a:t> </a:t>
            </a:r>
            <a:r>
              <a:rPr lang="en-US" sz="4000" b="1" dirty="0" err="1" smtClean="0"/>
              <a:t>মক্কা</a:t>
            </a:r>
            <a:r>
              <a:rPr lang="en-US" sz="4000" b="1" dirty="0" smtClean="0"/>
              <a:t> </a:t>
            </a:r>
            <a:r>
              <a:rPr lang="en-US" sz="4000" b="1" dirty="0" err="1" smtClean="0"/>
              <a:t>বিজয়</a:t>
            </a:r>
            <a:r>
              <a:rPr lang="en-US" sz="4000" b="1" dirty="0" smtClean="0"/>
              <a:t> </a:t>
            </a:r>
            <a:r>
              <a:rPr lang="en-US" sz="4000" b="1" dirty="0" err="1" smtClean="0"/>
              <a:t>হয়</a:t>
            </a:r>
            <a:r>
              <a:rPr lang="en-US" sz="4000" b="1" dirty="0" smtClean="0"/>
              <a:t>?</a:t>
            </a:r>
          </a:p>
          <a:p>
            <a:r>
              <a:rPr lang="en-US" sz="4000" b="1" dirty="0" smtClean="0"/>
              <a:t>৬। </a:t>
            </a:r>
            <a:r>
              <a:rPr lang="en-US" sz="4000" b="1" dirty="0" err="1" smtClean="0"/>
              <a:t>মক্কাবাসিদের</a:t>
            </a:r>
            <a:r>
              <a:rPr lang="en-US" sz="4000" b="1" dirty="0" smtClean="0"/>
              <a:t> </a:t>
            </a:r>
            <a:r>
              <a:rPr lang="en-US" sz="4000" b="1" dirty="0" err="1" smtClean="0"/>
              <a:t>সাধারণ</a:t>
            </a:r>
            <a:r>
              <a:rPr lang="en-US" sz="4000" b="1" dirty="0" smtClean="0"/>
              <a:t> </a:t>
            </a:r>
            <a:r>
              <a:rPr lang="en-US" sz="4000" b="1" dirty="0" err="1" smtClean="0"/>
              <a:t>ক্ষমার</a:t>
            </a:r>
            <a:r>
              <a:rPr lang="en-US" sz="4000" b="1" dirty="0" smtClean="0"/>
              <a:t> </a:t>
            </a:r>
            <a:r>
              <a:rPr lang="en-US" sz="4000" b="1" dirty="0" err="1" smtClean="0"/>
              <a:t>ঘোষণা</a:t>
            </a:r>
            <a:r>
              <a:rPr lang="en-US" sz="4000" b="1" dirty="0" smtClean="0"/>
              <a:t> </a:t>
            </a:r>
            <a:r>
              <a:rPr lang="en-US" sz="4000" b="1" dirty="0" err="1" smtClean="0"/>
              <a:t>দিলেন</a:t>
            </a:r>
            <a:r>
              <a:rPr lang="en-US" sz="4000" b="1" dirty="0" smtClean="0"/>
              <a:t> </a:t>
            </a:r>
            <a:r>
              <a:rPr lang="en-US" sz="4000" b="1" dirty="0" err="1" smtClean="0"/>
              <a:t>কয়টি</a:t>
            </a:r>
            <a:r>
              <a:rPr lang="en-US" sz="4000" b="1" dirty="0" smtClean="0"/>
              <a:t> </a:t>
            </a:r>
            <a:r>
              <a:rPr lang="en-US" sz="4000" b="1" dirty="0" err="1" smtClean="0"/>
              <a:t>শর্তে</a:t>
            </a:r>
            <a:r>
              <a:rPr lang="en-US" sz="4000" b="1" dirty="0" smtClean="0"/>
              <a:t>? </a:t>
            </a:r>
            <a:endParaRPr lang="en-US" sz="4000" b="1" dirty="0"/>
          </a:p>
        </p:txBody>
      </p:sp>
    </p:spTree>
    <p:extLst>
      <p:ext uri="{BB962C8B-B14F-4D97-AF65-F5344CB8AC3E}">
        <p14:creationId xmlns:p14="http://schemas.microsoft.com/office/powerpoint/2010/main" val="193464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060"/>
            <a:ext cx="12192000" cy="6992471"/>
          </a:xfrm>
          <a:prstGeom prst="rect">
            <a:avLst/>
          </a:prstGeom>
          <a:solidFill>
            <a:schemeClr val="bg2">
              <a:lumMod val="75000"/>
            </a:schemeClr>
          </a:solid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hidden="1"/>
          <p:cNvSpPr/>
          <p:nvPr/>
        </p:nvSpPr>
        <p:spPr>
          <a:xfrm>
            <a:off x="0" y="0"/>
            <a:ext cx="12192000" cy="6858000"/>
          </a:xfrm>
          <a:prstGeom prst="rect">
            <a:avLst/>
          </a:prstGeom>
          <a:ln w="76200">
            <a:solidFill>
              <a:srgbClr val="0070C0"/>
            </a:solidFill>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Frame 2"/>
          <p:cNvSpPr/>
          <p:nvPr/>
        </p:nvSpPr>
        <p:spPr>
          <a:xfrm>
            <a:off x="3938292" y="192188"/>
            <a:ext cx="4095624" cy="1052139"/>
          </a:xfrm>
          <a:prstGeom prst="frame">
            <a:avLst>
              <a:gd name="adj1" fmla="val 18106"/>
            </a:avLst>
          </a:prstGeom>
          <a:blipFill>
            <a:blip r:embed="rId2"/>
            <a:tile tx="0" ty="0" sx="100000" sy="100000" flip="none" algn="tl"/>
          </a:blip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pc="50" dirty="0" err="1" smtClean="0">
                <a:ln w="9525" cmpd="sng">
                  <a:solidFill>
                    <a:schemeClr val="accent1"/>
                  </a:solidFill>
                  <a:prstDash val="solid"/>
                </a:ln>
                <a:solidFill>
                  <a:schemeClr val="tx1">
                    <a:lumMod val="95000"/>
                    <a:lumOff val="5000"/>
                  </a:schemeClr>
                </a:solidFill>
                <a:effectLst>
                  <a:glow rad="38100">
                    <a:schemeClr val="accent1">
                      <a:alpha val="40000"/>
                    </a:schemeClr>
                  </a:glow>
                </a:effectLst>
              </a:rPr>
              <a:t>জোড়ায়</a:t>
            </a:r>
            <a:r>
              <a:rPr lang="en-US" sz="6000" b="1" spc="50" dirty="0" smtClean="0">
                <a:ln w="9525" cmpd="sng">
                  <a:solidFill>
                    <a:schemeClr val="accent1"/>
                  </a:solidFill>
                  <a:prstDash val="solid"/>
                </a:ln>
                <a:solidFill>
                  <a:schemeClr val="tx1">
                    <a:lumMod val="95000"/>
                    <a:lumOff val="5000"/>
                  </a:schemeClr>
                </a:solidFill>
                <a:effectLst>
                  <a:glow rad="38100">
                    <a:schemeClr val="accent1">
                      <a:alpha val="40000"/>
                    </a:schemeClr>
                  </a:glow>
                </a:effectLst>
              </a:rPr>
              <a:t> </a:t>
            </a:r>
            <a:r>
              <a:rPr lang="en-US" sz="6000" b="1" spc="50" dirty="0" err="1" smtClean="0">
                <a:ln w="9525" cmpd="sng">
                  <a:solidFill>
                    <a:schemeClr val="accent1"/>
                  </a:solidFill>
                  <a:prstDash val="solid"/>
                </a:ln>
                <a:solidFill>
                  <a:schemeClr val="tx1">
                    <a:lumMod val="95000"/>
                    <a:lumOff val="5000"/>
                  </a:schemeClr>
                </a:solidFill>
                <a:effectLst>
                  <a:glow rad="38100">
                    <a:schemeClr val="accent1">
                      <a:alpha val="40000"/>
                    </a:schemeClr>
                  </a:glow>
                </a:effectLst>
              </a:rPr>
              <a:t>কাজ</a:t>
            </a:r>
            <a:endParaRPr lang="en-US" sz="6000" b="1" spc="50" dirty="0">
              <a:ln w="9525" cmpd="sng">
                <a:solidFill>
                  <a:schemeClr val="accent1"/>
                </a:solidFill>
                <a:prstDash val="solid"/>
              </a:ln>
              <a:solidFill>
                <a:schemeClr val="tx1">
                  <a:lumMod val="95000"/>
                  <a:lumOff val="5000"/>
                </a:schemeClr>
              </a:solidFill>
              <a:effectLst>
                <a:glow rad="38100">
                  <a:schemeClr val="accent1">
                    <a:alpha val="40000"/>
                  </a:schemeClr>
                </a:glow>
              </a:effectLst>
            </a:endParaRPr>
          </a:p>
        </p:txBody>
      </p:sp>
      <p:sp>
        <p:nvSpPr>
          <p:cNvPr id="5" name="Down Arrow 4"/>
          <p:cNvSpPr/>
          <p:nvPr/>
        </p:nvSpPr>
        <p:spPr>
          <a:xfrm>
            <a:off x="5561976" y="1407455"/>
            <a:ext cx="1349812" cy="691677"/>
          </a:xfrm>
          <a:prstGeom prst="downArrow">
            <a:avLst/>
          </a:prstGeom>
          <a:solidFill>
            <a:srgbClr val="FFFF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rPr>
              <a:t>ক</a:t>
            </a:r>
            <a:endParaRPr lang="en-US" sz="5400" b="1" dirty="0">
              <a:solidFill>
                <a:schemeClr val="tx1"/>
              </a:solidFill>
            </a:endParaRPr>
          </a:p>
        </p:txBody>
      </p:sp>
      <p:sp>
        <p:nvSpPr>
          <p:cNvPr id="6" name="Down Arrow 5"/>
          <p:cNvSpPr/>
          <p:nvPr/>
        </p:nvSpPr>
        <p:spPr>
          <a:xfrm>
            <a:off x="5561976" y="3217468"/>
            <a:ext cx="1121212" cy="615657"/>
          </a:xfrm>
          <a:prstGeom prst="downArrow">
            <a:avLst/>
          </a:prstGeom>
          <a:solidFill>
            <a:srgbClr val="00B05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rPr>
              <a:t>খ</a:t>
            </a:r>
            <a:endParaRPr lang="en-US" sz="5400" b="1" dirty="0">
              <a:solidFill>
                <a:schemeClr val="tx1"/>
              </a:solidFill>
            </a:endParaRPr>
          </a:p>
        </p:txBody>
      </p:sp>
      <p:sp>
        <p:nvSpPr>
          <p:cNvPr id="7" name="Down Arrow 6"/>
          <p:cNvSpPr/>
          <p:nvPr/>
        </p:nvSpPr>
        <p:spPr>
          <a:xfrm>
            <a:off x="5656105" y="5081907"/>
            <a:ext cx="1161553" cy="664366"/>
          </a:xfrm>
          <a:prstGeom prst="downArrow">
            <a:avLst/>
          </a:prstGeom>
          <a:solidFill>
            <a:srgbClr val="00206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bg1"/>
                </a:solidFill>
              </a:rPr>
              <a:t>গ</a:t>
            </a:r>
            <a:endParaRPr lang="en-US" sz="5400" b="1" dirty="0">
              <a:solidFill>
                <a:schemeClr val="bg1"/>
              </a:solidFill>
            </a:endParaRPr>
          </a:p>
        </p:txBody>
      </p:sp>
      <p:sp>
        <p:nvSpPr>
          <p:cNvPr id="8" name="TextBox 7"/>
          <p:cNvSpPr txBox="1"/>
          <p:nvPr/>
        </p:nvSpPr>
        <p:spPr>
          <a:xfrm>
            <a:off x="1661487" y="2177157"/>
            <a:ext cx="9379386" cy="830997"/>
          </a:xfrm>
          <a:prstGeom prst="rect">
            <a:avLst/>
          </a:prstGeom>
          <a:solidFill>
            <a:schemeClr val="bg1"/>
          </a:solidFill>
          <a:ln w="76200">
            <a:solidFill>
              <a:schemeClr val="tx1"/>
            </a:solidFill>
          </a:ln>
        </p:spPr>
        <p:txBody>
          <a:bodyPr wrap="square" rtlCol="0">
            <a:spAutoFit/>
          </a:bodyPr>
          <a:lstStyle/>
          <a:p>
            <a:r>
              <a:rPr lang="en-US" sz="4800" b="1" dirty="0" smtClean="0"/>
              <a:t>      </a:t>
            </a:r>
            <a:r>
              <a:rPr lang="en-US" sz="4800" b="1" dirty="0" err="1" smtClean="0"/>
              <a:t>মক্কা</a:t>
            </a:r>
            <a:r>
              <a:rPr lang="en-US" sz="4800" b="1" dirty="0" smtClean="0"/>
              <a:t> </a:t>
            </a:r>
            <a:r>
              <a:rPr lang="en-US" sz="4800" b="1" dirty="0" err="1" smtClean="0"/>
              <a:t>বিজয়ের</a:t>
            </a:r>
            <a:r>
              <a:rPr lang="en-US" sz="4800" b="1" dirty="0" smtClean="0"/>
              <a:t> </a:t>
            </a:r>
            <a:r>
              <a:rPr lang="en-US" sz="4800" b="1" dirty="0" err="1" smtClean="0"/>
              <a:t>প্রত্যক্ষ</a:t>
            </a:r>
            <a:r>
              <a:rPr lang="en-US" sz="4800" b="1" dirty="0" smtClean="0"/>
              <a:t> </a:t>
            </a:r>
            <a:r>
              <a:rPr lang="en-US" sz="4800" b="1" dirty="0" err="1" smtClean="0"/>
              <a:t>কারণটি</a:t>
            </a:r>
            <a:r>
              <a:rPr lang="en-US" sz="4800" b="1" dirty="0" smtClean="0"/>
              <a:t> </a:t>
            </a:r>
            <a:r>
              <a:rPr lang="en-US" sz="4800" b="1" dirty="0" err="1" smtClean="0"/>
              <a:t>ব্যাখ্যা</a:t>
            </a:r>
            <a:r>
              <a:rPr lang="en-US" sz="4800" b="1" dirty="0" smtClean="0"/>
              <a:t> </a:t>
            </a:r>
            <a:r>
              <a:rPr lang="en-US" sz="4800" b="1" dirty="0" err="1" smtClean="0"/>
              <a:t>কর</a:t>
            </a:r>
            <a:r>
              <a:rPr lang="en-US" sz="4800" b="1" dirty="0" smtClean="0"/>
              <a:t>।</a:t>
            </a:r>
            <a:endParaRPr lang="en-US" sz="4800" b="1" dirty="0"/>
          </a:p>
        </p:txBody>
      </p:sp>
      <p:sp>
        <p:nvSpPr>
          <p:cNvPr id="9" name="TextBox 8"/>
          <p:cNvSpPr txBox="1"/>
          <p:nvPr/>
        </p:nvSpPr>
        <p:spPr>
          <a:xfrm>
            <a:off x="1253742" y="4063721"/>
            <a:ext cx="10194877" cy="769441"/>
          </a:xfrm>
          <a:prstGeom prst="rect">
            <a:avLst/>
          </a:prstGeom>
          <a:solidFill>
            <a:schemeClr val="bg1"/>
          </a:solidFill>
          <a:ln w="76200">
            <a:solidFill>
              <a:schemeClr val="tx1"/>
            </a:solidFill>
          </a:ln>
        </p:spPr>
        <p:txBody>
          <a:bodyPr wrap="square" rtlCol="0">
            <a:spAutoFit/>
          </a:bodyPr>
          <a:lstStyle/>
          <a:p>
            <a:r>
              <a:rPr lang="en-US" sz="4400" dirty="0" err="1" smtClean="0"/>
              <a:t>কি</a:t>
            </a:r>
            <a:r>
              <a:rPr lang="en-US" sz="4400" dirty="0" smtClean="0"/>
              <a:t> </a:t>
            </a:r>
            <a:r>
              <a:rPr lang="en-US" sz="4400" dirty="0" err="1" smtClean="0"/>
              <a:t>ভাবে</a:t>
            </a:r>
            <a:r>
              <a:rPr lang="en-US" sz="4400" dirty="0" smtClean="0"/>
              <a:t> </a:t>
            </a:r>
            <a:r>
              <a:rPr lang="en-US" sz="4400" dirty="0" err="1" smtClean="0"/>
              <a:t>মক্কা</a:t>
            </a:r>
            <a:r>
              <a:rPr lang="en-US" sz="4400" dirty="0" smtClean="0"/>
              <a:t> </a:t>
            </a:r>
            <a:r>
              <a:rPr lang="en-US" sz="4400" dirty="0" err="1" smtClean="0"/>
              <a:t>বিজয়ের</a:t>
            </a:r>
            <a:r>
              <a:rPr lang="en-US" sz="4400" dirty="0" smtClean="0"/>
              <a:t> </a:t>
            </a:r>
            <a:r>
              <a:rPr lang="en-US" sz="4400" dirty="0" err="1" smtClean="0"/>
              <a:t>প্রাক্ষাপট</a:t>
            </a:r>
            <a:r>
              <a:rPr lang="en-US" sz="4400" dirty="0" smtClean="0"/>
              <a:t> </a:t>
            </a:r>
            <a:r>
              <a:rPr lang="en-US" sz="4400" dirty="0" err="1" smtClean="0"/>
              <a:t>সৃষ্টি</a:t>
            </a:r>
            <a:r>
              <a:rPr lang="en-US" sz="4400" dirty="0" smtClean="0"/>
              <a:t> </a:t>
            </a:r>
            <a:r>
              <a:rPr lang="en-US" sz="4400" dirty="0" err="1" smtClean="0"/>
              <a:t>হয়ে</a:t>
            </a:r>
            <a:r>
              <a:rPr lang="en-US" sz="4400" dirty="0" smtClean="0"/>
              <a:t> </a:t>
            </a:r>
            <a:r>
              <a:rPr lang="en-US" sz="4400" dirty="0" err="1" smtClean="0"/>
              <a:t>ছিল</a:t>
            </a:r>
            <a:r>
              <a:rPr lang="en-US" sz="4400" dirty="0" smtClean="0"/>
              <a:t> </a:t>
            </a:r>
            <a:r>
              <a:rPr lang="en-US" sz="4400" dirty="0" err="1" smtClean="0"/>
              <a:t>বর্ণনা</a:t>
            </a:r>
            <a:r>
              <a:rPr lang="en-US" sz="4400" dirty="0" smtClean="0"/>
              <a:t> </a:t>
            </a:r>
            <a:r>
              <a:rPr lang="en-US" sz="4400" dirty="0" err="1" smtClean="0"/>
              <a:t>কর</a:t>
            </a:r>
            <a:r>
              <a:rPr lang="en-US" sz="4400" dirty="0" smtClean="0"/>
              <a:t>।</a:t>
            </a:r>
            <a:endParaRPr lang="en-US" sz="4400" dirty="0"/>
          </a:p>
        </p:txBody>
      </p:sp>
      <p:sp>
        <p:nvSpPr>
          <p:cNvPr id="10" name="TextBox 9"/>
          <p:cNvSpPr txBox="1"/>
          <p:nvPr/>
        </p:nvSpPr>
        <p:spPr>
          <a:xfrm>
            <a:off x="650247" y="5746161"/>
            <a:ext cx="11401868" cy="707886"/>
          </a:xfrm>
          <a:prstGeom prst="rect">
            <a:avLst/>
          </a:prstGeom>
          <a:solidFill>
            <a:srgbClr val="002060"/>
          </a:solidFill>
          <a:ln w="76200">
            <a:solidFill>
              <a:srgbClr val="FFFF00"/>
            </a:solidFill>
          </a:ln>
        </p:spPr>
        <p:txBody>
          <a:bodyPr wrap="square" rtlCol="0">
            <a:spAutoFit/>
          </a:bodyPr>
          <a:lstStyle/>
          <a:p>
            <a:r>
              <a:rPr lang="en-US" sz="4000" dirty="0" err="1" smtClean="0">
                <a:solidFill>
                  <a:schemeClr val="bg1"/>
                </a:solidFill>
              </a:rPr>
              <a:t>মক্কা</a:t>
            </a:r>
            <a:r>
              <a:rPr lang="en-US" sz="4000" dirty="0" smtClean="0">
                <a:solidFill>
                  <a:schemeClr val="bg1"/>
                </a:solidFill>
              </a:rPr>
              <a:t> </a:t>
            </a:r>
            <a:r>
              <a:rPr lang="en-US" sz="4000" dirty="0" err="1" smtClean="0">
                <a:solidFill>
                  <a:schemeClr val="bg1"/>
                </a:solidFill>
              </a:rPr>
              <a:t>বিজয়ের</a:t>
            </a:r>
            <a:r>
              <a:rPr lang="en-US" sz="4000" dirty="0" smtClean="0">
                <a:solidFill>
                  <a:schemeClr val="bg1"/>
                </a:solidFill>
              </a:rPr>
              <a:t> </a:t>
            </a:r>
            <a:r>
              <a:rPr lang="en-US" sz="4000" dirty="0" err="1" smtClean="0">
                <a:solidFill>
                  <a:schemeClr val="bg1"/>
                </a:solidFill>
              </a:rPr>
              <a:t>সময়</a:t>
            </a:r>
            <a:r>
              <a:rPr lang="en-US" sz="4000" dirty="0" smtClean="0">
                <a:solidFill>
                  <a:schemeClr val="bg1"/>
                </a:solidFill>
              </a:rPr>
              <a:t> মহানবি (সঃ) </a:t>
            </a:r>
            <a:r>
              <a:rPr lang="en-US" sz="4000" dirty="0" err="1" smtClean="0">
                <a:solidFill>
                  <a:schemeClr val="bg1"/>
                </a:solidFill>
              </a:rPr>
              <a:t>কুরাইশ</a:t>
            </a:r>
            <a:r>
              <a:rPr lang="en-US" sz="4000" dirty="0" smtClean="0">
                <a:solidFill>
                  <a:schemeClr val="bg1"/>
                </a:solidFill>
              </a:rPr>
              <a:t> দের </a:t>
            </a:r>
            <a:r>
              <a:rPr lang="en-US" sz="4000" dirty="0" err="1" smtClean="0">
                <a:solidFill>
                  <a:schemeClr val="bg1"/>
                </a:solidFill>
              </a:rPr>
              <a:t>কয়টি</a:t>
            </a:r>
            <a:r>
              <a:rPr lang="en-US" sz="4000" dirty="0" smtClean="0">
                <a:solidFill>
                  <a:schemeClr val="bg1"/>
                </a:solidFill>
              </a:rPr>
              <a:t> </a:t>
            </a:r>
            <a:r>
              <a:rPr lang="en-US" sz="4000" dirty="0" err="1" smtClean="0">
                <a:solidFill>
                  <a:schemeClr val="bg1"/>
                </a:solidFill>
              </a:rPr>
              <a:t>শর্ত</a:t>
            </a:r>
            <a:r>
              <a:rPr lang="en-US" sz="4000" dirty="0" smtClean="0">
                <a:solidFill>
                  <a:schemeClr val="bg1"/>
                </a:solidFill>
              </a:rPr>
              <a:t> </a:t>
            </a:r>
            <a:r>
              <a:rPr lang="en-US" sz="4000" dirty="0" err="1" smtClean="0">
                <a:solidFill>
                  <a:schemeClr val="bg1"/>
                </a:solidFill>
              </a:rPr>
              <a:t>দিয়েছিল</a:t>
            </a:r>
            <a:r>
              <a:rPr lang="en-US" sz="4000" dirty="0" smtClean="0">
                <a:solidFill>
                  <a:schemeClr val="bg1"/>
                </a:solidFill>
              </a:rPr>
              <a:t> </a:t>
            </a:r>
            <a:r>
              <a:rPr lang="en-US" sz="4000" dirty="0" err="1" smtClean="0">
                <a:solidFill>
                  <a:schemeClr val="bg1"/>
                </a:solidFill>
              </a:rPr>
              <a:t>বর্ণনা</a:t>
            </a:r>
            <a:r>
              <a:rPr lang="en-US" sz="4000" dirty="0" smtClean="0">
                <a:solidFill>
                  <a:schemeClr val="bg1"/>
                </a:solidFill>
              </a:rPr>
              <a:t> </a:t>
            </a:r>
            <a:r>
              <a:rPr lang="en-US" sz="4000" dirty="0" err="1" smtClean="0">
                <a:solidFill>
                  <a:schemeClr val="bg1"/>
                </a:solidFill>
              </a:rPr>
              <a:t>কর</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11580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80">
                                          <p:stCondLst>
                                            <p:cond delay="0"/>
                                          </p:stCondLst>
                                        </p:cTn>
                                        <p:tgtEl>
                                          <p:spTgt spid="7"/>
                                        </p:tgtEl>
                                      </p:cBhvr>
                                    </p:animEffect>
                                    <p:anim calcmode="lin" valueType="num">
                                      <p:cBhvr>
                                        <p:cTn id="5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6" dur="26">
                                          <p:stCondLst>
                                            <p:cond delay="650"/>
                                          </p:stCondLst>
                                        </p:cTn>
                                        <p:tgtEl>
                                          <p:spTgt spid="7"/>
                                        </p:tgtEl>
                                      </p:cBhvr>
                                      <p:to x="100000" y="60000"/>
                                    </p:animScale>
                                    <p:animScale>
                                      <p:cBhvr>
                                        <p:cTn id="57" dur="166" decel="50000">
                                          <p:stCondLst>
                                            <p:cond delay="676"/>
                                          </p:stCondLst>
                                        </p:cTn>
                                        <p:tgtEl>
                                          <p:spTgt spid="7"/>
                                        </p:tgtEl>
                                      </p:cBhvr>
                                      <p:to x="100000" y="100000"/>
                                    </p:animScale>
                                    <p:animScale>
                                      <p:cBhvr>
                                        <p:cTn id="58" dur="26">
                                          <p:stCondLst>
                                            <p:cond delay="1312"/>
                                          </p:stCondLst>
                                        </p:cTn>
                                        <p:tgtEl>
                                          <p:spTgt spid="7"/>
                                        </p:tgtEl>
                                      </p:cBhvr>
                                      <p:to x="100000" y="80000"/>
                                    </p:animScale>
                                    <p:animScale>
                                      <p:cBhvr>
                                        <p:cTn id="59" dur="166" decel="50000">
                                          <p:stCondLst>
                                            <p:cond delay="1338"/>
                                          </p:stCondLst>
                                        </p:cTn>
                                        <p:tgtEl>
                                          <p:spTgt spid="7"/>
                                        </p:tgtEl>
                                      </p:cBhvr>
                                      <p:to x="100000" y="100000"/>
                                    </p:animScale>
                                    <p:animScale>
                                      <p:cBhvr>
                                        <p:cTn id="60" dur="26">
                                          <p:stCondLst>
                                            <p:cond delay="1642"/>
                                          </p:stCondLst>
                                        </p:cTn>
                                        <p:tgtEl>
                                          <p:spTgt spid="7"/>
                                        </p:tgtEl>
                                      </p:cBhvr>
                                      <p:to x="100000" y="90000"/>
                                    </p:animScale>
                                    <p:animScale>
                                      <p:cBhvr>
                                        <p:cTn id="61" dur="166" decel="50000">
                                          <p:stCondLst>
                                            <p:cond delay="1668"/>
                                          </p:stCondLst>
                                        </p:cTn>
                                        <p:tgtEl>
                                          <p:spTgt spid="7"/>
                                        </p:tgtEl>
                                      </p:cBhvr>
                                      <p:to x="100000" y="100000"/>
                                    </p:animScale>
                                    <p:animScale>
                                      <p:cBhvr>
                                        <p:cTn id="62" dur="26">
                                          <p:stCondLst>
                                            <p:cond delay="1808"/>
                                          </p:stCondLst>
                                        </p:cTn>
                                        <p:tgtEl>
                                          <p:spTgt spid="7"/>
                                        </p:tgtEl>
                                      </p:cBhvr>
                                      <p:to x="100000" y="95000"/>
                                    </p:animScale>
                                    <p:animScale>
                                      <p:cBhvr>
                                        <p:cTn id="63" dur="166" decel="50000">
                                          <p:stCondLst>
                                            <p:cond delay="1834"/>
                                          </p:stCondLst>
                                        </p:cTn>
                                        <p:tgtEl>
                                          <p:spTgt spid="7"/>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8"/>
                                        </p:tgtEl>
                                        <p:attrNameLst>
                                          <p:attrName>style.visibility</p:attrName>
                                        </p:attrNameLst>
                                      </p:cBhvr>
                                      <p:to>
                                        <p:strVal val="visible"/>
                                      </p:to>
                                    </p:set>
                                    <p:anim by="(-#ppt_w*2)" calcmode="lin" valueType="num">
                                      <p:cBhvr rctx="PPT">
                                        <p:cTn id="68" dur="500" autoRev="1" fill="hold">
                                          <p:stCondLst>
                                            <p:cond delay="0"/>
                                          </p:stCondLst>
                                        </p:cTn>
                                        <p:tgtEl>
                                          <p:spTgt spid="8"/>
                                        </p:tgtEl>
                                        <p:attrNameLst>
                                          <p:attrName>ppt_w</p:attrName>
                                        </p:attrNameLst>
                                      </p:cBhvr>
                                    </p:anim>
                                    <p:anim by="(#ppt_w*0.50)" calcmode="lin" valueType="num">
                                      <p:cBhvr>
                                        <p:cTn id="69" dur="500" decel="50000" autoRev="1" fill="hold">
                                          <p:stCondLst>
                                            <p:cond delay="0"/>
                                          </p:stCondLst>
                                        </p:cTn>
                                        <p:tgtEl>
                                          <p:spTgt spid="8"/>
                                        </p:tgtEl>
                                        <p:attrNameLst>
                                          <p:attrName>ppt_x</p:attrName>
                                        </p:attrNameLst>
                                      </p:cBhvr>
                                    </p:anim>
                                    <p:anim from="(-#ppt_h/2)" to="(#ppt_y)" calcmode="lin" valueType="num">
                                      <p:cBhvr>
                                        <p:cTn id="70" dur="1000" fill="hold">
                                          <p:stCondLst>
                                            <p:cond delay="0"/>
                                          </p:stCondLst>
                                        </p:cTn>
                                        <p:tgtEl>
                                          <p:spTgt spid="8"/>
                                        </p:tgtEl>
                                        <p:attrNameLst>
                                          <p:attrName>ppt_y</p:attrName>
                                        </p:attrNameLst>
                                      </p:cBhvr>
                                    </p:anim>
                                    <p:animRot by="21600000">
                                      <p:cBhvr>
                                        <p:cTn id="71" dur="1000" fill="hold">
                                          <p:stCondLst>
                                            <p:cond delay="0"/>
                                          </p:stCondLst>
                                        </p:cTn>
                                        <p:tgtEl>
                                          <p:spTgt spid="8"/>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9" dur="1000" fill="hold"/>
                                        <p:tgtEl>
                                          <p:spTgt spid="9"/>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1000" fill="hold"/>
                                        <p:tgtEl>
                                          <p:spTgt spid="10"/>
                                        </p:tgtEl>
                                        <p:attrNameLst>
                                          <p:attrName>ppt_w</p:attrName>
                                        </p:attrNameLst>
                                      </p:cBhvr>
                                      <p:tavLst>
                                        <p:tav tm="0">
                                          <p:val>
                                            <p:fltVal val="0"/>
                                          </p:val>
                                        </p:tav>
                                        <p:tav tm="100000">
                                          <p:val>
                                            <p:strVal val="#ppt_w"/>
                                          </p:val>
                                        </p:tav>
                                      </p:tavLst>
                                    </p:anim>
                                    <p:anim calcmode="lin" valueType="num">
                                      <p:cBhvr>
                                        <p:cTn id="89" dur="1000" fill="hold"/>
                                        <p:tgtEl>
                                          <p:spTgt spid="10"/>
                                        </p:tgtEl>
                                        <p:attrNameLst>
                                          <p:attrName>ppt_h</p:attrName>
                                        </p:attrNameLst>
                                      </p:cBhvr>
                                      <p:tavLst>
                                        <p:tav tm="0">
                                          <p:val>
                                            <p:fltVal val="0"/>
                                          </p:val>
                                        </p:tav>
                                        <p:tav tm="100000">
                                          <p:val>
                                            <p:strVal val="#ppt_h"/>
                                          </p:val>
                                        </p:tav>
                                      </p:tavLst>
                                    </p:anim>
                                    <p:anim calcmode="lin" valueType="num">
                                      <p:cBhvr>
                                        <p:cTn id="90" dur="1000" fill="hold"/>
                                        <p:tgtEl>
                                          <p:spTgt spid="10"/>
                                        </p:tgtEl>
                                        <p:attrNameLst>
                                          <p:attrName>style.rotation</p:attrName>
                                        </p:attrNameLst>
                                      </p:cBhvr>
                                      <p:tavLst>
                                        <p:tav tm="0">
                                          <p:val>
                                            <p:fltVal val="90"/>
                                          </p:val>
                                        </p:tav>
                                        <p:tav tm="100000">
                                          <p:val>
                                            <p:fltVal val="0"/>
                                          </p:val>
                                        </p:tav>
                                      </p:tavLst>
                                    </p:anim>
                                    <p:animEffect transition="in" filter="fade">
                                      <p:cBhvr>
                                        <p:cTn id="9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8520"/>
            <a:ext cx="12192000" cy="6469480"/>
          </a:xfrm>
          <a:prstGeom prst="rect">
            <a:avLst/>
          </a:prstGeom>
          <a:solidFill>
            <a:schemeClr val="bg1"/>
          </a:solidFill>
          <a:ln w="7620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60" y="459444"/>
            <a:ext cx="2847832" cy="21670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Flowchart: Summing Junction 8"/>
          <p:cNvSpPr/>
          <p:nvPr/>
        </p:nvSpPr>
        <p:spPr>
          <a:xfrm>
            <a:off x="8357168" y="459444"/>
            <a:ext cx="3707643" cy="1528551"/>
          </a:xfrm>
          <a:prstGeom prst="flowChartSummingJunction">
            <a:avLst/>
          </a:prstGeom>
          <a:solidFill>
            <a:srgbClr val="FFFF00"/>
          </a:solidFill>
          <a:ln w="76200">
            <a:solidFill>
              <a:srgbClr val="FF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chemeClr val="tx1"/>
                </a:solidFill>
              </a:rPr>
              <a:t>দলীয়</a:t>
            </a:r>
            <a:r>
              <a:rPr lang="en-US" sz="5400" b="1" dirty="0" smtClean="0">
                <a:solidFill>
                  <a:schemeClr val="tx1"/>
                </a:solidFill>
              </a:rPr>
              <a:t> </a:t>
            </a:r>
            <a:r>
              <a:rPr lang="en-US" sz="5400" b="1" dirty="0" err="1" smtClean="0">
                <a:solidFill>
                  <a:schemeClr val="tx1"/>
                </a:solidFill>
              </a:rPr>
              <a:t>কাজ</a:t>
            </a:r>
            <a:endParaRPr lang="en-US" sz="5400" b="1" dirty="0">
              <a:solidFill>
                <a:schemeClr val="tx1"/>
              </a:solidFill>
            </a:endParaRPr>
          </a:p>
        </p:txBody>
      </p:sp>
      <p:sp>
        <p:nvSpPr>
          <p:cNvPr id="10" name="Flowchart: Terminator 9"/>
          <p:cNvSpPr/>
          <p:nvPr/>
        </p:nvSpPr>
        <p:spPr>
          <a:xfrm>
            <a:off x="664949" y="2869651"/>
            <a:ext cx="10563367" cy="1105468"/>
          </a:xfrm>
          <a:prstGeom prst="flowChartTerminator">
            <a:avLst/>
          </a:prstGeom>
          <a:solidFill>
            <a:schemeClr val="accent4">
              <a:lumMod val="50000"/>
            </a:schemeClr>
          </a:solidFill>
          <a:ln w="3175">
            <a:solidFill>
              <a:srgbClr val="FFFF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lgn="ctr">
              <a:buFont typeface="Wingdings" panose="05000000000000000000" pitchFamily="2" charset="2"/>
              <a:buChar char="v"/>
            </a:pPr>
            <a:r>
              <a:rPr lang="en-US" sz="5400" dirty="0" err="1" smtClean="0"/>
              <a:t>মক্কা</a:t>
            </a:r>
            <a:r>
              <a:rPr lang="en-US" sz="5400" dirty="0" smtClean="0"/>
              <a:t> </a:t>
            </a:r>
            <a:r>
              <a:rPr lang="en-US" sz="5400" dirty="0" err="1" smtClean="0"/>
              <a:t>বিজয়</a:t>
            </a:r>
            <a:r>
              <a:rPr lang="en-US" sz="5400" dirty="0" smtClean="0"/>
              <a:t> </a:t>
            </a:r>
            <a:r>
              <a:rPr lang="en-US" sz="5400" dirty="0" err="1" smtClean="0"/>
              <a:t>ধর্মীয়</a:t>
            </a:r>
            <a:r>
              <a:rPr lang="en-US" sz="5400" dirty="0" smtClean="0"/>
              <a:t> </a:t>
            </a:r>
            <a:r>
              <a:rPr lang="en-US" sz="5400" dirty="0" err="1" smtClean="0"/>
              <a:t>গুরুত্ব</a:t>
            </a:r>
            <a:r>
              <a:rPr lang="en-US" sz="5400" dirty="0" smtClean="0"/>
              <a:t> </a:t>
            </a:r>
            <a:r>
              <a:rPr lang="en-US" sz="5400" dirty="0" err="1" smtClean="0"/>
              <a:t>ব্যাখ্যা</a:t>
            </a:r>
            <a:r>
              <a:rPr lang="en-US" sz="5400" dirty="0" smtClean="0"/>
              <a:t> </a:t>
            </a:r>
            <a:r>
              <a:rPr lang="en-US" sz="5400" dirty="0" err="1" smtClean="0"/>
              <a:t>কর</a:t>
            </a:r>
            <a:r>
              <a:rPr lang="en-US" sz="5400" dirty="0" smtClean="0"/>
              <a:t>।</a:t>
            </a:r>
            <a:endParaRPr lang="en-US" sz="5400" dirty="0"/>
          </a:p>
        </p:txBody>
      </p:sp>
      <p:sp>
        <p:nvSpPr>
          <p:cNvPr id="11" name="Flowchart: Terminator 10"/>
          <p:cNvSpPr/>
          <p:nvPr/>
        </p:nvSpPr>
        <p:spPr>
          <a:xfrm>
            <a:off x="814316" y="5268939"/>
            <a:ext cx="10563367" cy="1105468"/>
          </a:xfrm>
          <a:prstGeom prst="flowChartTerminator">
            <a:avLst/>
          </a:prstGeom>
          <a:solidFill>
            <a:schemeClr val="bg1"/>
          </a:solidFill>
          <a:ln w="3175">
            <a:solidFill>
              <a:srgbClr val="FFFF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lgn="ctr">
              <a:buFont typeface="Wingdings" panose="05000000000000000000" pitchFamily="2" charset="2"/>
              <a:buChar char="v"/>
            </a:pPr>
            <a:r>
              <a:rPr lang="en-US" sz="5400" b="1" dirty="0" err="1" smtClean="0">
                <a:solidFill>
                  <a:schemeClr val="tx1">
                    <a:lumMod val="95000"/>
                    <a:lumOff val="5000"/>
                  </a:schemeClr>
                </a:solidFill>
              </a:rPr>
              <a:t>মক্কা</a:t>
            </a:r>
            <a:r>
              <a:rPr lang="en-US" sz="5400" b="1" dirty="0" smtClean="0">
                <a:solidFill>
                  <a:schemeClr val="tx1">
                    <a:lumMod val="95000"/>
                    <a:lumOff val="5000"/>
                  </a:schemeClr>
                </a:solidFill>
              </a:rPr>
              <a:t> </a:t>
            </a:r>
            <a:r>
              <a:rPr lang="en-US" sz="5400" b="1" dirty="0" err="1" smtClean="0">
                <a:solidFill>
                  <a:schemeClr val="tx1">
                    <a:lumMod val="95000"/>
                    <a:lumOff val="5000"/>
                  </a:schemeClr>
                </a:solidFill>
              </a:rPr>
              <a:t>বিজয়</a:t>
            </a:r>
            <a:r>
              <a:rPr lang="en-US" sz="5400" b="1" dirty="0" smtClean="0">
                <a:solidFill>
                  <a:schemeClr val="tx1">
                    <a:lumMod val="95000"/>
                    <a:lumOff val="5000"/>
                  </a:schemeClr>
                </a:solidFill>
              </a:rPr>
              <a:t> </a:t>
            </a:r>
            <a:r>
              <a:rPr lang="en-US" sz="5400" b="1" dirty="0" err="1" smtClean="0">
                <a:solidFill>
                  <a:schemeClr val="tx1">
                    <a:lumMod val="95000"/>
                    <a:lumOff val="5000"/>
                  </a:schemeClr>
                </a:solidFill>
              </a:rPr>
              <a:t>রাজনৈতিক</a:t>
            </a:r>
            <a:r>
              <a:rPr lang="en-US" sz="5400" b="1" dirty="0">
                <a:solidFill>
                  <a:schemeClr val="tx1">
                    <a:lumMod val="95000"/>
                    <a:lumOff val="5000"/>
                  </a:schemeClr>
                </a:solidFill>
              </a:rPr>
              <a:t> </a:t>
            </a:r>
            <a:r>
              <a:rPr lang="en-US" sz="5400" b="1" dirty="0" err="1" smtClean="0">
                <a:solidFill>
                  <a:schemeClr val="tx1">
                    <a:lumMod val="95000"/>
                    <a:lumOff val="5000"/>
                  </a:schemeClr>
                </a:solidFill>
              </a:rPr>
              <a:t>ব্যাখ্যা</a:t>
            </a:r>
            <a:r>
              <a:rPr lang="en-US" sz="5400" b="1" dirty="0" smtClean="0">
                <a:solidFill>
                  <a:schemeClr val="tx1">
                    <a:lumMod val="95000"/>
                    <a:lumOff val="5000"/>
                  </a:schemeClr>
                </a:solidFill>
              </a:rPr>
              <a:t> </a:t>
            </a:r>
            <a:r>
              <a:rPr lang="en-US" sz="5400" b="1" dirty="0" err="1" smtClean="0">
                <a:solidFill>
                  <a:schemeClr val="tx1">
                    <a:lumMod val="95000"/>
                    <a:lumOff val="5000"/>
                  </a:schemeClr>
                </a:solidFill>
              </a:rPr>
              <a:t>কর</a:t>
            </a:r>
            <a:r>
              <a:rPr lang="en-US" sz="5400" b="1" dirty="0" smtClean="0">
                <a:solidFill>
                  <a:schemeClr val="tx1">
                    <a:lumMod val="95000"/>
                    <a:lumOff val="5000"/>
                  </a:schemeClr>
                </a:solidFill>
              </a:rPr>
              <a:t>।</a:t>
            </a:r>
            <a:endParaRPr lang="en-US" sz="5400" b="1" dirty="0">
              <a:solidFill>
                <a:schemeClr val="tx1">
                  <a:lumMod val="95000"/>
                  <a:lumOff val="5000"/>
                </a:schemeClr>
              </a:solidFill>
            </a:endParaRPr>
          </a:p>
        </p:txBody>
      </p:sp>
      <p:sp>
        <p:nvSpPr>
          <p:cNvPr id="14" name="5-Point Star 13"/>
          <p:cNvSpPr/>
          <p:nvPr/>
        </p:nvSpPr>
        <p:spPr>
          <a:xfrm>
            <a:off x="5722960" y="1778760"/>
            <a:ext cx="937147" cy="736979"/>
          </a:xfrm>
          <a:prstGeom prst="star5">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1282820">
            <a:off x="5814169" y="4008158"/>
            <a:ext cx="754726" cy="1028531"/>
          </a:xfrm>
          <a:prstGeom prst="moon">
            <a:avLst>
              <a:gd name="adj" fmla="val 24987"/>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5958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800" decel="100000"/>
                                        <p:tgtEl>
                                          <p:spTgt spid="9"/>
                                        </p:tgtEl>
                                      </p:cBhvr>
                                    </p:animEffect>
                                    <p:anim calcmode="lin" valueType="num">
                                      <p:cBhvr>
                                        <p:cTn id="16" dur="800" decel="100000" fill="hold"/>
                                        <p:tgtEl>
                                          <p:spTgt spid="9"/>
                                        </p:tgtEl>
                                        <p:attrNameLst>
                                          <p:attrName>style.rotation</p:attrName>
                                        </p:attrNameLst>
                                      </p:cBhvr>
                                      <p:tavLst>
                                        <p:tav tm="0">
                                          <p:val>
                                            <p:fltVal val="-90"/>
                                          </p:val>
                                        </p:tav>
                                        <p:tav tm="100000">
                                          <p:val>
                                            <p:fltVal val="0"/>
                                          </p:val>
                                        </p:tav>
                                      </p:tavLst>
                                    </p:anim>
                                    <p:anim calcmode="lin" valueType="num">
                                      <p:cBhvr>
                                        <p:cTn id="17" dur="800" decel="100000" fill="hold"/>
                                        <p:tgtEl>
                                          <p:spTgt spid="9"/>
                                        </p:tgtEl>
                                        <p:attrNameLst>
                                          <p:attrName>ppt_x</p:attrName>
                                        </p:attrNameLst>
                                      </p:cBhvr>
                                      <p:tavLst>
                                        <p:tav tm="0">
                                          <p:val>
                                            <p:strVal val="#ppt_x+0.4"/>
                                          </p:val>
                                        </p:tav>
                                        <p:tav tm="100000">
                                          <p:val>
                                            <p:strVal val="#ppt_x-0.05"/>
                                          </p:val>
                                        </p:tav>
                                      </p:tavLst>
                                    </p:anim>
                                    <p:anim calcmode="lin" valueType="num">
                                      <p:cBhvr>
                                        <p:cTn id="18" dur="800" decel="100000" fill="hold"/>
                                        <p:tgtEl>
                                          <p:spTgt spid="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Scale>
                                      <p:cBhvr>
                                        <p:cTn id="2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0"/>
                                        </p:tgtEl>
                                        <p:attrNameLst>
                                          <p:attrName>ppt_x</p:attrName>
                                          <p:attrName>ppt_y</p:attrName>
                                        </p:attrNameLst>
                                      </p:cBhvr>
                                    </p:animMotion>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by="(-#ppt_w*2)" calcmode="lin" valueType="num">
                                      <p:cBhvr rctx="PPT">
                                        <p:cTn id="32" dur="500" autoRev="1" fill="hold">
                                          <p:stCondLst>
                                            <p:cond delay="0"/>
                                          </p:stCondLst>
                                        </p:cTn>
                                        <p:tgtEl>
                                          <p:spTgt spid="11"/>
                                        </p:tgtEl>
                                        <p:attrNameLst>
                                          <p:attrName>ppt_w</p:attrName>
                                        </p:attrNameLst>
                                      </p:cBhvr>
                                    </p:anim>
                                    <p:anim by="(#ppt_w*0.50)" calcmode="lin" valueType="num">
                                      <p:cBhvr>
                                        <p:cTn id="33" dur="500" decel="50000" autoRev="1" fill="hold">
                                          <p:stCondLst>
                                            <p:cond delay="0"/>
                                          </p:stCondLst>
                                        </p:cTn>
                                        <p:tgtEl>
                                          <p:spTgt spid="11"/>
                                        </p:tgtEl>
                                        <p:attrNameLst>
                                          <p:attrName>ppt_x</p:attrName>
                                        </p:attrNameLst>
                                      </p:cBhvr>
                                    </p:anim>
                                    <p:anim from="(-#ppt_h/2)" to="(#ppt_y)" calcmode="lin" valueType="num">
                                      <p:cBhvr>
                                        <p:cTn id="34" dur="1000" fill="hold">
                                          <p:stCondLst>
                                            <p:cond delay="0"/>
                                          </p:stCondLst>
                                        </p:cTn>
                                        <p:tgtEl>
                                          <p:spTgt spid="11"/>
                                        </p:tgtEl>
                                        <p:attrNameLst>
                                          <p:attrName>ppt_y</p:attrName>
                                        </p:attrNameLst>
                                      </p:cBhvr>
                                    </p:anim>
                                    <p:animRot by="21600000">
                                      <p:cBhvr>
                                        <p:cTn id="35"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ln w="0"/>
              <a:solidFill>
                <a:schemeClr val="tx1"/>
              </a:solidFill>
            </a:endParaRPr>
          </a:p>
          <a:p>
            <a:pPr algn="ctr"/>
            <a:endParaRPr lang="en-US" sz="3600" b="1" dirty="0">
              <a:ln w="0"/>
              <a:solidFill>
                <a:schemeClr val="tx1"/>
              </a:solidFill>
            </a:endParaRPr>
          </a:p>
          <a:p>
            <a:r>
              <a:rPr lang="en-US" sz="4000" b="1" dirty="0" smtClean="0">
                <a:ln w="0"/>
                <a:solidFill>
                  <a:schemeClr val="tx1"/>
                </a:solidFill>
              </a:rPr>
              <a:t>১। </a:t>
            </a:r>
            <a:r>
              <a:rPr lang="en-US" sz="4000" b="1" dirty="0" err="1" smtClean="0">
                <a:ln w="0"/>
                <a:solidFill>
                  <a:schemeClr val="tx1"/>
                </a:solidFill>
              </a:rPr>
              <a:t>মক্কা</a:t>
            </a:r>
            <a:r>
              <a:rPr lang="en-US" sz="4000" b="1" dirty="0" smtClean="0">
                <a:ln w="0"/>
                <a:solidFill>
                  <a:schemeClr val="tx1"/>
                </a:solidFill>
              </a:rPr>
              <a:t> </a:t>
            </a:r>
            <a:r>
              <a:rPr lang="en-US" sz="4000" b="1" dirty="0" err="1" smtClean="0">
                <a:ln w="0"/>
                <a:solidFill>
                  <a:schemeClr val="tx1"/>
                </a:solidFill>
              </a:rPr>
              <a:t>বিজয়ের</a:t>
            </a:r>
            <a:r>
              <a:rPr lang="en-US" sz="4000" b="1" dirty="0" smtClean="0">
                <a:ln w="0"/>
                <a:solidFill>
                  <a:schemeClr val="tx1"/>
                </a:solidFill>
              </a:rPr>
              <a:t> </a:t>
            </a:r>
            <a:r>
              <a:rPr lang="en-US" sz="4000" b="1" dirty="0" err="1" smtClean="0">
                <a:ln w="0"/>
                <a:solidFill>
                  <a:schemeClr val="tx1"/>
                </a:solidFill>
              </a:rPr>
              <a:t>সময়</a:t>
            </a:r>
            <a:r>
              <a:rPr lang="en-US" sz="4000" b="1" dirty="0" smtClean="0">
                <a:ln w="0"/>
                <a:solidFill>
                  <a:schemeClr val="tx1"/>
                </a:solidFill>
              </a:rPr>
              <a:t> </a:t>
            </a:r>
            <a:r>
              <a:rPr lang="en-US" sz="4000" b="1" dirty="0" err="1" smtClean="0">
                <a:ln w="0"/>
                <a:solidFill>
                  <a:schemeClr val="tx1"/>
                </a:solidFill>
              </a:rPr>
              <a:t>আবু</a:t>
            </a:r>
            <a:r>
              <a:rPr lang="en-US" sz="4000" b="1" dirty="0" smtClean="0">
                <a:ln w="0"/>
                <a:solidFill>
                  <a:schemeClr val="tx1"/>
                </a:solidFill>
              </a:rPr>
              <a:t> </a:t>
            </a:r>
            <a:r>
              <a:rPr lang="en-US" sz="4000" b="1" dirty="0" err="1" smtClean="0">
                <a:ln w="0"/>
                <a:solidFill>
                  <a:schemeClr val="tx1"/>
                </a:solidFill>
              </a:rPr>
              <a:t>সুফিয়ান</a:t>
            </a:r>
            <a:r>
              <a:rPr lang="en-US" sz="4000" b="1" dirty="0" smtClean="0">
                <a:ln w="0"/>
                <a:solidFill>
                  <a:schemeClr val="tx1"/>
                </a:solidFill>
              </a:rPr>
              <a:t> মহানবি (সঃ) </a:t>
            </a:r>
            <a:r>
              <a:rPr lang="en-US" sz="4000" b="1" dirty="0" err="1" smtClean="0">
                <a:ln w="0"/>
                <a:solidFill>
                  <a:schemeClr val="tx1"/>
                </a:solidFill>
              </a:rPr>
              <a:t>এর</a:t>
            </a:r>
            <a:r>
              <a:rPr lang="en-US" sz="4000" b="1" dirty="0" smtClean="0">
                <a:ln w="0"/>
                <a:solidFill>
                  <a:schemeClr val="tx1"/>
                </a:solidFill>
              </a:rPr>
              <a:t> </a:t>
            </a:r>
            <a:r>
              <a:rPr lang="en-US" sz="4000" b="1" dirty="0" err="1" smtClean="0">
                <a:ln w="0"/>
                <a:solidFill>
                  <a:schemeClr val="tx1"/>
                </a:solidFill>
              </a:rPr>
              <a:t>নিকট</a:t>
            </a:r>
            <a:r>
              <a:rPr lang="en-US" sz="4000" b="1" dirty="0" smtClean="0">
                <a:ln w="0"/>
                <a:solidFill>
                  <a:schemeClr val="tx1"/>
                </a:solidFill>
              </a:rPr>
              <a:t> </a:t>
            </a:r>
            <a:r>
              <a:rPr lang="en-US" sz="4000" b="1" dirty="0" err="1" smtClean="0">
                <a:ln w="0"/>
                <a:solidFill>
                  <a:schemeClr val="tx1"/>
                </a:solidFill>
              </a:rPr>
              <a:t>দু,জন</a:t>
            </a:r>
            <a:r>
              <a:rPr lang="en-US" sz="4000" b="1" dirty="0" smtClean="0">
                <a:ln w="0"/>
                <a:solidFill>
                  <a:schemeClr val="tx1"/>
                </a:solidFill>
              </a:rPr>
              <a:t> </a:t>
            </a:r>
            <a:r>
              <a:rPr lang="en-US" sz="4000" b="1" dirty="0" err="1" smtClean="0">
                <a:ln w="0"/>
                <a:solidFill>
                  <a:schemeClr val="tx1"/>
                </a:solidFill>
              </a:rPr>
              <a:t>অনুচর</a:t>
            </a:r>
            <a:r>
              <a:rPr lang="en-US" sz="4000" b="1" dirty="0" smtClean="0">
                <a:ln w="0"/>
                <a:solidFill>
                  <a:schemeClr val="tx1"/>
                </a:solidFill>
              </a:rPr>
              <a:t> </a:t>
            </a:r>
            <a:r>
              <a:rPr lang="en-US" sz="4000" b="1" dirty="0" err="1" smtClean="0">
                <a:ln w="0"/>
                <a:solidFill>
                  <a:schemeClr val="tx1"/>
                </a:solidFill>
              </a:rPr>
              <a:t>পাঠিয়ে</a:t>
            </a:r>
            <a:r>
              <a:rPr lang="en-US" sz="4000" b="1" dirty="0" smtClean="0">
                <a:ln w="0"/>
                <a:solidFill>
                  <a:schemeClr val="tx1"/>
                </a:solidFill>
              </a:rPr>
              <a:t> </a:t>
            </a:r>
            <a:r>
              <a:rPr lang="en-US" sz="4000" b="1" dirty="0" err="1" smtClean="0">
                <a:ln w="0"/>
                <a:solidFill>
                  <a:schemeClr val="tx1"/>
                </a:solidFill>
              </a:rPr>
              <a:t>ছিল</a:t>
            </a:r>
            <a:r>
              <a:rPr lang="en-US" sz="4000" b="1" dirty="0" smtClean="0">
                <a:ln w="0"/>
                <a:solidFill>
                  <a:schemeClr val="tx1"/>
                </a:solidFill>
              </a:rPr>
              <a:t>, </a:t>
            </a:r>
            <a:r>
              <a:rPr lang="en-US" sz="4000" b="1" dirty="0" err="1" smtClean="0">
                <a:ln w="0"/>
                <a:solidFill>
                  <a:schemeClr val="tx1"/>
                </a:solidFill>
              </a:rPr>
              <a:t>তারা</a:t>
            </a:r>
            <a:r>
              <a:rPr lang="en-US" sz="4000" b="1" dirty="0">
                <a:ln w="0"/>
                <a:solidFill>
                  <a:schemeClr val="tx1"/>
                </a:solidFill>
              </a:rPr>
              <a:t> </a:t>
            </a:r>
            <a:r>
              <a:rPr lang="en-US" sz="4000" b="1" dirty="0" err="1">
                <a:ln w="0"/>
                <a:solidFill>
                  <a:schemeClr val="tx1"/>
                </a:solidFill>
              </a:rPr>
              <a:t>কার</a:t>
            </a:r>
            <a:r>
              <a:rPr lang="en-US" sz="4000" b="1" dirty="0">
                <a:ln w="0"/>
                <a:solidFill>
                  <a:schemeClr val="tx1"/>
                </a:solidFill>
              </a:rPr>
              <a:t> </a:t>
            </a:r>
            <a:r>
              <a:rPr lang="en-US" sz="4000" b="1" dirty="0" err="1">
                <a:ln w="0"/>
                <a:solidFill>
                  <a:schemeClr val="tx1"/>
                </a:solidFill>
              </a:rPr>
              <a:t>হাতে</a:t>
            </a:r>
            <a:r>
              <a:rPr lang="en-US" sz="4000" b="1" dirty="0">
                <a:ln w="0"/>
                <a:solidFill>
                  <a:schemeClr val="tx1"/>
                </a:solidFill>
              </a:rPr>
              <a:t> </a:t>
            </a:r>
            <a:r>
              <a:rPr lang="en-US" sz="4000" b="1" dirty="0" err="1">
                <a:ln w="0"/>
                <a:solidFill>
                  <a:schemeClr val="tx1"/>
                </a:solidFill>
              </a:rPr>
              <a:t>বন্দি</a:t>
            </a:r>
            <a:r>
              <a:rPr lang="en-US" sz="4000" b="1" dirty="0">
                <a:ln w="0"/>
                <a:solidFill>
                  <a:schemeClr val="tx1"/>
                </a:solidFill>
              </a:rPr>
              <a:t> </a:t>
            </a:r>
            <a:r>
              <a:rPr lang="en-US" sz="4000" b="1" dirty="0" err="1">
                <a:ln w="0"/>
                <a:solidFill>
                  <a:schemeClr val="tx1"/>
                </a:solidFill>
              </a:rPr>
              <a:t>হয়</a:t>
            </a:r>
            <a:r>
              <a:rPr lang="en-US" sz="4000" b="1" dirty="0" smtClean="0">
                <a:ln w="0"/>
                <a:solidFill>
                  <a:schemeClr val="tx1"/>
                </a:solidFill>
              </a:rPr>
              <a:t>?</a:t>
            </a:r>
          </a:p>
          <a:p>
            <a:r>
              <a:rPr lang="en-US" sz="4000" b="1" dirty="0" smtClean="0">
                <a:ln w="0"/>
                <a:solidFill>
                  <a:schemeClr val="tx1"/>
                </a:solidFill>
              </a:rPr>
              <a:t>২। </a:t>
            </a:r>
            <a:r>
              <a:rPr lang="en-US" sz="4000" b="1" dirty="0" err="1">
                <a:ln w="0"/>
                <a:solidFill>
                  <a:schemeClr val="tx1"/>
                </a:solidFill>
              </a:rPr>
              <a:t>মক্কা</a:t>
            </a:r>
            <a:r>
              <a:rPr lang="en-US" sz="4000" b="1" dirty="0">
                <a:ln w="0"/>
                <a:solidFill>
                  <a:schemeClr val="tx1"/>
                </a:solidFill>
              </a:rPr>
              <a:t> </a:t>
            </a:r>
            <a:r>
              <a:rPr lang="en-US" sz="4000" b="1" dirty="0" err="1">
                <a:ln w="0"/>
                <a:solidFill>
                  <a:schemeClr val="tx1"/>
                </a:solidFill>
              </a:rPr>
              <a:t>বিজয়ের</a:t>
            </a:r>
            <a:r>
              <a:rPr lang="en-US" sz="4000" b="1" dirty="0">
                <a:ln w="0"/>
                <a:solidFill>
                  <a:schemeClr val="tx1"/>
                </a:solidFill>
              </a:rPr>
              <a:t> </a:t>
            </a:r>
            <a:r>
              <a:rPr lang="en-US" sz="4000" b="1" dirty="0" err="1" smtClean="0">
                <a:ln w="0"/>
                <a:solidFill>
                  <a:schemeClr val="tx1"/>
                </a:solidFill>
              </a:rPr>
              <a:t>পর</a:t>
            </a:r>
            <a:r>
              <a:rPr lang="en-US" sz="4000" b="1" dirty="0" smtClean="0">
                <a:ln w="0"/>
                <a:solidFill>
                  <a:schemeClr val="tx1"/>
                </a:solidFill>
              </a:rPr>
              <a:t> </a:t>
            </a:r>
            <a:r>
              <a:rPr lang="en-US" sz="4000" b="1" dirty="0" err="1" smtClean="0">
                <a:ln w="0"/>
                <a:solidFill>
                  <a:schemeClr val="tx1"/>
                </a:solidFill>
              </a:rPr>
              <a:t>সর্বপ্রথম</a:t>
            </a:r>
            <a:r>
              <a:rPr lang="en-US" sz="4000" b="1" dirty="0" smtClean="0">
                <a:ln w="0"/>
                <a:solidFill>
                  <a:schemeClr val="tx1"/>
                </a:solidFill>
              </a:rPr>
              <a:t> </a:t>
            </a:r>
            <a:r>
              <a:rPr lang="en-US" sz="4000" b="1" dirty="0" err="1" smtClean="0">
                <a:ln w="0"/>
                <a:solidFill>
                  <a:schemeClr val="tx1"/>
                </a:solidFill>
              </a:rPr>
              <a:t>কোন</a:t>
            </a:r>
            <a:r>
              <a:rPr lang="en-US" sz="4000" b="1" dirty="0" smtClean="0">
                <a:ln w="0"/>
                <a:solidFill>
                  <a:schemeClr val="tx1"/>
                </a:solidFill>
              </a:rPr>
              <a:t> </a:t>
            </a:r>
            <a:r>
              <a:rPr lang="en-US" sz="4000" b="1" dirty="0" err="1" smtClean="0">
                <a:ln w="0"/>
                <a:solidFill>
                  <a:schemeClr val="tx1"/>
                </a:solidFill>
              </a:rPr>
              <a:t>কাজটি</a:t>
            </a:r>
            <a:r>
              <a:rPr lang="en-US" sz="4000" b="1" dirty="0" smtClean="0">
                <a:ln w="0"/>
                <a:solidFill>
                  <a:schemeClr val="tx1"/>
                </a:solidFill>
              </a:rPr>
              <a:t> </a:t>
            </a:r>
            <a:r>
              <a:rPr lang="en-US" sz="4000" b="1" dirty="0" err="1" smtClean="0">
                <a:ln w="0"/>
                <a:solidFill>
                  <a:schemeClr val="tx1"/>
                </a:solidFill>
              </a:rPr>
              <a:t>করেন</a:t>
            </a:r>
            <a:r>
              <a:rPr lang="en-US" sz="4000" b="1" dirty="0" smtClean="0">
                <a:ln w="0"/>
                <a:solidFill>
                  <a:schemeClr val="tx1"/>
                </a:solidFill>
              </a:rPr>
              <a:t>?</a:t>
            </a:r>
          </a:p>
          <a:p>
            <a:r>
              <a:rPr lang="en-US" sz="4000" b="1" dirty="0" smtClean="0">
                <a:ln w="0"/>
                <a:solidFill>
                  <a:schemeClr val="tx1"/>
                </a:solidFill>
              </a:rPr>
              <a:t>৩। </a:t>
            </a:r>
            <a:r>
              <a:rPr lang="en-US" sz="4000" b="1" dirty="0" err="1" smtClean="0">
                <a:ln w="0"/>
                <a:solidFill>
                  <a:schemeClr val="tx1"/>
                </a:solidFill>
              </a:rPr>
              <a:t>কোন</a:t>
            </a:r>
            <a:r>
              <a:rPr lang="en-US" sz="4000" b="1" dirty="0" smtClean="0">
                <a:ln w="0"/>
                <a:solidFill>
                  <a:schemeClr val="tx1"/>
                </a:solidFill>
              </a:rPr>
              <a:t> </a:t>
            </a:r>
            <a:r>
              <a:rPr lang="en-US" sz="4000" b="1" dirty="0" err="1" smtClean="0">
                <a:ln w="0"/>
                <a:solidFill>
                  <a:schemeClr val="tx1"/>
                </a:solidFill>
              </a:rPr>
              <a:t>ঘটন</a:t>
            </a:r>
            <a:r>
              <a:rPr lang="en-US" sz="4000" b="1" dirty="0" smtClean="0">
                <a:ln w="0"/>
                <a:solidFill>
                  <a:schemeClr val="tx1"/>
                </a:solidFill>
              </a:rPr>
              <a:t> </a:t>
            </a:r>
            <a:r>
              <a:rPr lang="en-US" sz="4000" b="1" dirty="0" err="1" smtClean="0">
                <a:ln w="0"/>
                <a:solidFill>
                  <a:schemeClr val="tx1"/>
                </a:solidFill>
              </a:rPr>
              <a:t>থেকে</a:t>
            </a:r>
            <a:r>
              <a:rPr lang="en-US" sz="4000" b="1" dirty="0" smtClean="0">
                <a:ln w="0"/>
                <a:solidFill>
                  <a:schemeClr val="tx1"/>
                </a:solidFill>
              </a:rPr>
              <a:t> </a:t>
            </a:r>
            <a:r>
              <a:rPr lang="en-US" sz="4000" b="1" dirty="0" err="1" smtClean="0">
                <a:ln w="0"/>
                <a:solidFill>
                  <a:schemeClr val="tx1"/>
                </a:solidFill>
              </a:rPr>
              <a:t>মক্কাবিজয়ের</a:t>
            </a:r>
            <a:r>
              <a:rPr lang="en-US" sz="4000" b="1" dirty="0" smtClean="0">
                <a:ln w="0"/>
                <a:solidFill>
                  <a:schemeClr val="tx1"/>
                </a:solidFill>
              </a:rPr>
              <a:t>  </a:t>
            </a:r>
            <a:r>
              <a:rPr lang="en-US" sz="4000" b="1" dirty="0" err="1" smtClean="0">
                <a:ln w="0"/>
                <a:solidFill>
                  <a:schemeClr val="tx1"/>
                </a:solidFill>
              </a:rPr>
              <a:t>সূত্রপাত</a:t>
            </a:r>
            <a:r>
              <a:rPr lang="en-US" sz="4000" b="1" dirty="0" smtClean="0">
                <a:ln w="0"/>
                <a:solidFill>
                  <a:schemeClr val="tx1"/>
                </a:solidFill>
              </a:rPr>
              <a:t> </a:t>
            </a:r>
            <a:r>
              <a:rPr lang="en-US" sz="4000" b="1" dirty="0" err="1" smtClean="0">
                <a:ln w="0"/>
                <a:solidFill>
                  <a:schemeClr val="tx1"/>
                </a:solidFill>
              </a:rPr>
              <a:t>হয়</a:t>
            </a:r>
            <a:r>
              <a:rPr lang="en-US" sz="4000" b="1" dirty="0" smtClean="0">
                <a:ln w="0"/>
                <a:solidFill>
                  <a:schemeClr val="tx1"/>
                </a:solidFill>
              </a:rPr>
              <a:t>?</a:t>
            </a:r>
          </a:p>
          <a:p>
            <a:r>
              <a:rPr lang="en-US" sz="4000" b="1" dirty="0" smtClean="0">
                <a:ln w="0"/>
                <a:solidFill>
                  <a:schemeClr val="tx1"/>
                </a:solidFill>
              </a:rPr>
              <a:t>৪। </a:t>
            </a:r>
            <a:r>
              <a:rPr lang="en-US" sz="4000" b="1" dirty="0" err="1" smtClean="0">
                <a:ln w="0"/>
                <a:solidFill>
                  <a:schemeClr val="tx1"/>
                </a:solidFill>
              </a:rPr>
              <a:t>মক্কাবিজয়ের</a:t>
            </a:r>
            <a:r>
              <a:rPr lang="en-US" sz="4000" b="1" dirty="0" smtClean="0">
                <a:ln w="0"/>
                <a:solidFill>
                  <a:schemeClr val="tx1"/>
                </a:solidFill>
              </a:rPr>
              <a:t> </a:t>
            </a:r>
            <a:r>
              <a:rPr lang="en-US" sz="4000" b="1" dirty="0" err="1" smtClean="0">
                <a:ln w="0"/>
                <a:solidFill>
                  <a:schemeClr val="tx1"/>
                </a:solidFill>
              </a:rPr>
              <a:t>উদ্দেশে</a:t>
            </a:r>
            <a:r>
              <a:rPr lang="en-US" sz="4000" b="1" dirty="0" smtClean="0">
                <a:ln w="0"/>
                <a:solidFill>
                  <a:schemeClr val="tx1"/>
                </a:solidFill>
              </a:rPr>
              <a:t> মহানবি (সঃ) </a:t>
            </a:r>
            <a:r>
              <a:rPr lang="en-US" sz="4000" b="1" dirty="0" err="1" smtClean="0">
                <a:ln w="0"/>
                <a:solidFill>
                  <a:schemeClr val="tx1"/>
                </a:solidFill>
              </a:rPr>
              <a:t>মদিনা</a:t>
            </a:r>
            <a:r>
              <a:rPr lang="en-US" sz="4000" b="1" dirty="0" smtClean="0">
                <a:ln w="0"/>
                <a:solidFill>
                  <a:schemeClr val="tx1"/>
                </a:solidFill>
              </a:rPr>
              <a:t> </a:t>
            </a:r>
            <a:r>
              <a:rPr lang="en-US" sz="4000" b="1" dirty="0" err="1" smtClean="0">
                <a:ln w="0"/>
                <a:solidFill>
                  <a:schemeClr val="tx1"/>
                </a:solidFill>
              </a:rPr>
              <a:t>হতে</a:t>
            </a:r>
            <a:r>
              <a:rPr lang="en-US" sz="4000" b="1" dirty="0" smtClean="0">
                <a:ln w="0"/>
                <a:solidFill>
                  <a:schemeClr val="tx1"/>
                </a:solidFill>
              </a:rPr>
              <a:t> </a:t>
            </a:r>
            <a:r>
              <a:rPr lang="en-US" sz="4000" b="1" dirty="0" err="1" smtClean="0">
                <a:ln w="0"/>
                <a:solidFill>
                  <a:schemeClr val="tx1"/>
                </a:solidFill>
              </a:rPr>
              <a:t>কোন</a:t>
            </a:r>
            <a:r>
              <a:rPr lang="en-US" sz="4000" b="1" dirty="0" smtClean="0">
                <a:ln w="0"/>
                <a:solidFill>
                  <a:schemeClr val="tx1"/>
                </a:solidFill>
              </a:rPr>
              <a:t> </a:t>
            </a:r>
            <a:r>
              <a:rPr lang="en-US" sz="4000" b="1" dirty="0" err="1" smtClean="0">
                <a:ln w="0"/>
                <a:solidFill>
                  <a:schemeClr val="tx1"/>
                </a:solidFill>
              </a:rPr>
              <a:t>মাসের</a:t>
            </a:r>
            <a:r>
              <a:rPr lang="en-US" sz="4000" b="1" dirty="0" smtClean="0">
                <a:ln w="0"/>
                <a:solidFill>
                  <a:schemeClr val="tx1"/>
                </a:solidFill>
              </a:rPr>
              <a:t> </a:t>
            </a:r>
            <a:r>
              <a:rPr lang="en-US" sz="4000" b="1" dirty="0" err="1" smtClean="0">
                <a:ln w="0"/>
                <a:solidFill>
                  <a:schemeClr val="tx1"/>
                </a:solidFill>
              </a:rPr>
              <a:t>কত</a:t>
            </a:r>
            <a:r>
              <a:rPr lang="en-US" sz="4000" b="1" dirty="0" smtClean="0">
                <a:ln w="0"/>
                <a:solidFill>
                  <a:schemeClr val="tx1"/>
                </a:solidFill>
              </a:rPr>
              <a:t> </a:t>
            </a:r>
            <a:r>
              <a:rPr lang="en-US" sz="4000" b="1" dirty="0" err="1" smtClean="0">
                <a:ln w="0"/>
                <a:solidFill>
                  <a:schemeClr val="tx1"/>
                </a:solidFill>
              </a:rPr>
              <a:t>তারিখে</a:t>
            </a:r>
            <a:r>
              <a:rPr lang="en-US" sz="4000" b="1" dirty="0" smtClean="0">
                <a:ln w="0"/>
                <a:solidFill>
                  <a:schemeClr val="tx1"/>
                </a:solidFill>
              </a:rPr>
              <a:t> </a:t>
            </a:r>
            <a:r>
              <a:rPr lang="en-US" sz="4000" b="1" dirty="0" err="1" smtClean="0">
                <a:ln w="0"/>
                <a:solidFill>
                  <a:schemeClr val="tx1"/>
                </a:solidFill>
              </a:rPr>
              <a:t>যাত্রা</a:t>
            </a:r>
            <a:r>
              <a:rPr lang="en-US" sz="4000" b="1" dirty="0" smtClean="0">
                <a:ln w="0"/>
                <a:solidFill>
                  <a:schemeClr val="tx1"/>
                </a:solidFill>
              </a:rPr>
              <a:t> </a:t>
            </a:r>
            <a:r>
              <a:rPr lang="en-US" sz="4000" b="1" dirty="0" err="1" smtClean="0">
                <a:ln w="0"/>
                <a:solidFill>
                  <a:schemeClr val="tx1"/>
                </a:solidFill>
              </a:rPr>
              <a:t>করেন</a:t>
            </a:r>
            <a:r>
              <a:rPr lang="en-US" sz="4000" b="1" dirty="0" smtClean="0">
                <a:ln w="0"/>
                <a:solidFill>
                  <a:schemeClr val="tx1"/>
                </a:solidFill>
              </a:rPr>
              <a:t>?</a:t>
            </a:r>
          </a:p>
          <a:p>
            <a:r>
              <a:rPr lang="en-US" sz="4000" b="1" dirty="0" smtClean="0">
                <a:ln w="0"/>
                <a:solidFill>
                  <a:schemeClr val="tx1"/>
                </a:solidFill>
              </a:rPr>
              <a:t>৫। মহানবি (সঃ) </a:t>
            </a:r>
            <a:r>
              <a:rPr lang="en-US" sz="4000" b="1" dirty="0" err="1" smtClean="0">
                <a:ln w="0"/>
                <a:solidFill>
                  <a:schemeClr val="tx1"/>
                </a:solidFill>
              </a:rPr>
              <a:t>মুতার</a:t>
            </a:r>
            <a:r>
              <a:rPr lang="en-US" sz="4000" b="1" dirty="0" smtClean="0">
                <a:ln w="0"/>
                <a:solidFill>
                  <a:schemeClr val="tx1"/>
                </a:solidFill>
              </a:rPr>
              <a:t> </a:t>
            </a:r>
            <a:r>
              <a:rPr lang="en-US" sz="4000" b="1" dirty="0" err="1" smtClean="0">
                <a:ln w="0"/>
                <a:solidFill>
                  <a:schemeClr val="tx1"/>
                </a:solidFill>
              </a:rPr>
              <a:t>যুদ্ধে</a:t>
            </a:r>
            <a:r>
              <a:rPr lang="en-US" sz="4000" b="1" dirty="0" smtClean="0">
                <a:ln w="0"/>
                <a:solidFill>
                  <a:schemeClr val="tx1"/>
                </a:solidFill>
              </a:rPr>
              <a:t> </a:t>
            </a:r>
            <a:r>
              <a:rPr lang="en-US" sz="4000" b="1" dirty="0" err="1" smtClean="0">
                <a:ln w="0"/>
                <a:solidFill>
                  <a:schemeClr val="tx1"/>
                </a:solidFill>
              </a:rPr>
              <a:t>কয়</a:t>
            </a:r>
            <a:r>
              <a:rPr lang="en-US" sz="4000" b="1" dirty="0" smtClean="0">
                <a:ln w="0"/>
                <a:solidFill>
                  <a:schemeClr val="tx1"/>
                </a:solidFill>
              </a:rPr>
              <a:t> </a:t>
            </a:r>
            <a:r>
              <a:rPr lang="en-US" sz="4000" b="1" dirty="0" err="1" smtClean="0">
                <a:ln w="0"/>
                <a:solidFill>
                  <a:schemeClr val="tx1"/>
                </a:solidFill>
              </a:rPr>
              <a:t>জন</a:t>
            </a:r>
            <a:r>
              <a:rPr lang="en-US" sz="4000" b="1" dirty="0" smtClean="0">
                <a:ln w="0"/>
                <a:solidFill>
                  <a:schemeClr val="tx1"/>
                </a:solidFill>
              </a:rPr>
              <a:t> </a:t>
            </a:r>
            <a:r>
              <a:rPr lang="en-US" sz="4000" b="1" dirty="0" err="1" smtClean="0">
                <a:ln w="0"/>
                <a:solidFill>
                  <a:schemeClr val="tx1"/>
                </a:solidFill>
              </a:rPr>
              <a:t>সেনাপতি</a:t>
            </a:r>
            <a:r>
              <a:rPr lang="en-US" sz="4000" b="1" dirty="0">
                <a:ln w="0"/>
                <a:solidFill>
                  <a:schemeClr val="tx1"/>
                </a:solidFill>
              </a:rPr>
              <a:t> </a:t>
            </a:r>
            <a:r>
              <a:rPr lang="en-US" sz="4000" b="1" dirty="0" err="1" smtClean="0">
                <a:ln w="0"/>
                <a:solidFill>
                  <a:schemeClr val="tx1"/>
                </a:solidFill>
              </a:rPr>
              <a:t>নিযুক্ত</a:t>
            </a:r>
            <a:r>
              <a:rPr lang="en-US" sz="4000" b="1" dirty="0" smtClean="0">
                <a:ln w="0"/>
                <a:solidFill>
                  <a:schemeClr val="tx1"/>
                </a:solidFill>
              </a:rPr>
              <a:t> </a:t>
            </a:r>
            <a:r>
              <a:rPr lang="en-US" sz="4000" b="1" dirty="0" err="1" smtClean="0">
                <a:ln w="0"/>
                <a:solidFill>
                  <a:schemeClr val="tx1"/>
                </a:solidFill>
              </a:rPr>
              <a:t>করেন</a:t>
            </a:r>
            <a:r>
              <a:rPr lang="en-US" sz="4000" b="1" dirty="0" smtClean="0">
                <a:ln w="0"/>
                <a:solidFill>
                  <a:schemeClr val="tx1"/>
                </a:solidFill>
              </a:rPr>
              <a:t>?</a:t>
            </a:r>
            <a:endParaRPr lang="en-US" sz="4000" b="1" dirty="0">
              <a:ln w="0"/>
              <a:solidFill>
                <a:schemeClr val="tx1"/>
              </a:solidFill>
            </a:endParaRPr>
          </a:p>
        </p:txBody>
      </p:sp>
      <p:sp>
        <p:nvSpPr>
          <p:cNvPr id="4" name="Down Arrow Callout 3"/>
          <p:cNvSpPr/>
          <p:nvPr/>
        </p:nvSpPr>
        <p:spPr>
          <a:xfrm>
            <a:off x="3830128" y="120770"/>
            <a:ext cx="4502989" cy="1397479"/>
          </a:xfrm>
          <a:prstGeom prst="downArrowCallout">
            <a:avLst>
              <a:gd name="adj1" fmla="val 36281"/>
              <a:gd name="adj2" fmla="val 25000"/>
              <a:gd name="adj3" fmla="val 28384"/>
              <a:gd name="adj4" fmla="val 64977"/>
            </a:avLst>
          </a:prstGeom>
          <a:solidFill>
            <a:srgbClr val="00206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smtClean="0">
                <a:solidFill>
                  <a:srgbClr val="FFFF00"/>
                </a:solidFill>
              </a:rPr>
              <a:t>মূল্যায়ন</a:t>
            </a:r>
            <a:endParaRPr lang="en-US" sz="8000" b="1" dirty="0">
              <a:solidFill>
                <a:srgbClr val="FFFF00"/>
              </a:solidFill>
            </a:endParaRPr>
          </a:p>
        </p:txBody>
      </p:sp>
    </p:spTree>
    <p:extLst>
      <p:ext uri="{BB962C8B-B14F-4D97-AF65-F5344CB8AC3E}">
        <p14:creationId xmlns:p14="http://schemas.microsoft.com/office/powerpoint/2010/main" val="214430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
                                            <p:txEl>
                                              <p:pRg st="2" end="2"/>
                                            </p:txEl>
                                          </p:spTgt>
                                        </p:tgtEl>
                                      </p:cBhvr>
                                    </p:animEffect>
                                  </p:childTnLst>
                                </p:cTn>
                              </p:par>
                              <p:par>
                                <p:cTn id="23" presetID="25"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decel="50000" fill="hold">
                                          <p:stCondLst>
                                            <p:cond delay="0"/>
                                          </p:stCondLst>
                                        </p:cTn>
                                        <p:tgtEl>
                                          <p:spTgt spid="2">
                                            <p:txEl>
                                              <p:pRg st="3" end="3"/>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
                                            <p:txEl>
                                              <p:pRg st="3" end="3"/>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
                                            <p:txEl>
                                              <p:pRg st="3" end="3"/>
                                            </p:txEl>
                                          </p:spTgt>
                                        </p:tgtEl>
                                        <p:attrNameLst>
                                          <p:attrName>ppt_w</p:attrName>
                                        </p:attrNameLst>
                                      </p:cBhvr>
                                      <p:tavLst>
                                        <p:tav tm="0">
                                          <p:val>
                                            <p:strVal val="#ppt_w*.05"/>
                                          </p:val>
                                        </p:tav>
                                        <p:tav tm="100000">
                                          <p:val>
                                            <p:strVal val="#ppt_w"/>
                                          </p:val>
                                        </p:tav>
                                      </p:tavLst>
                                    </p:anim>
                                    <p:anim calcmode="lin" valueType="num">
                                      <p:cBhvr>
                                        <p:cTn id="28" dur="1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
                                            <p:txEl>
                                              <p:pRg st="3" end="3"/>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
                                            <p:txEl>
                                              <p:pRg st="3" end="3"/>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
                                            <p:txEl>
                                              <p:pRg st="3" end="3"/>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
                                            <p:txEl>
                                              <p:pRg st="3" end="3"/>
                                            </p:txEl>
                                          </p:spTgt>
                                        </p:tgtEl>
                                      </p:cBhvr>
                                    </p:animEffect>
                                  </p:childTnLst>
                                </p:cTn>
                              </p:par>
                              <p:par>
                                <p:cTn id="33" presetID="25" presetClass="entr" presetSubtype="0"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decel="50000" fill="hold">
                                          <p:stCondLst>
                                            <p:cond delay="0"/>
                                          </p:stCondLst>
                                        </p:cTn>
                                        <p:tgtEl>
                                          <p:spTgt spid="2">
                                            <p:txEl>
                                              <p:pRg st="4" end="4"/>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2">
                                            <p:txEl>
                                              <p:pRg st="4" end="4"/>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2">
                                            <p:txEl>
                                              <p:pRg st="4" end="4"/>
                                            </p:txEl>
                                          </p:spTgt>
                                        </p:tgtEl>
                                        <p:attrNameLst>
                                          <p:attrName>ppt_w</p:attrName>
                                        </p:attrNameLst>
                                      </p:cBhvr>
                                      <p:tavLst>
                                        <p:tav tm="0">
                                          <p:val>
                                            <p:strVal val="#ppt_w*.05"/>
                                          </p:val>
                                        </p:tav>
                                        <p:tav tm="100000">
                                          <p:val>
                                            <p:strVal val="#ppt_w"/>
                                          </p:val>
                                        </p:tav>
                                      </p:tavLst>
                                    </p:anim>
                                    <p:anim calcmode="lin" valueType="num">
                                      <p:cBhvr>
                                        <p:cTn id="38" dur="1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2">
                                            <p:txEl>
                                              <p:pRg st="4" end="4"/>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2">
                                            <p:txEl>
                                              <p:pRg st="4" end="4"/>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2">
                                            <p:txEl>
                                              <p:pRg st="4" end="4"/>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2">
                                            <p:txEl>
                                              <p:pRg st="4" end="4"/>
                                            </p:txEl>
                                          </p:spTgt>
                                        </p:tgtEl>
                                      </p:cBhvr>
                                    </p:animEffect>
                                  </p:childTnLst>
                                </p:cTn>
                              </p:par>
                              <p:par>
                                <p:cTn id="43" presetID="25" presetClass="entr" presetSubtype="0" fill="hold" nodeType="with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 calcmode="lin" valueType="num">
                                      <p:cBhvr>
                                        <p:cTn id="45" dur="500" decel="50000" fill="hold">
                                          <p:stCondLst>
                                            <p:cond delay="0"/>
                                          </p:stCondLst>
                                        </p:cTn>
                                        <p:tgtEl>
                                          <p:spTgt spid="2">
                                            <p:txEl>
                                              <p:pRg st="5" end="5"/>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2">
                                            <p:txEl>
                                              <p:pRg st="5" end="5"/>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2">
                                            <p:txEl>
                                              <p:pRg st="5" end="5"/>
                                            </p:txEl>
                                          </p:spTgt>
                                        </p:tgtEl>
                                        <p:attrNameLst>
                                          <p:attrName>ppt_w</p:attrName>
                                        </p:attrNameLst>
                                      </p:cBhvr>
                                      <p:tavLst>
                                        <p:tav tm="0">
                                          <p:val>
                                            <p:strVal val="#ppt_w*.05"/>
                                          </p:val>
                                        </p:tav>
                                        <p:tav tm="100000">
                                          <p:val>
                                            <p:strVal val="#ppt_w"/>
                                          </p:val>
                                        </p:tav>
                                      </p:tavLst>
                                    </p:anim>
                                    <p:anim calcmode="lin" valueType="num">
                                      <p:cBhvr>
                                        <p:cTn id="48" dur="10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2">
                                            <p:txEl>
                                              <p:pRg st="5" end="5"/>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2">
                                            <p:txEl>
                                              <p:pRg st="5" end="5"/>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2">
                                            <p:txEl>
                                              <p:pRg st="5" end="5"/>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2">
                                            <p:txEl>
                                              <p:pRg st="5" end="5"/>
                                            </p:txEl>
                                          </p:spTgt>
                                        </p:tgtEl>
                                      </p:cBhvr>
                                    </p:animEffect>
                                  </p:childTnLst>
                                </p:cTn>
                              </p:par>
                              <p:par>
                                <p:cTn id="53" presetID="25" presetClass="entr" presetSubtype="0" fill="hold" nodeType="with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p:cTn id="55" dur="500" decel="50000" fill="hold">
                                          <p:stCondLst>
                                            <p:cond delay="0"/>
                                          </p:stCondLst>
                                        </p:cTn>
                                        <p:tgtEl>
                                          <p:spTgt spid="2">
                                            <p:txEl>
                                              <p:pRg st="6" end="6"/>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
                                            <p:txEl>
                                              <p:pRg st="6" end="6"/>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
                                            <p:txEl>
                                              <p:pRg st="6" end="6"/>
                                            </p:txEl>
                                          </p:spTgt>
                                        </p:tgtEl>
                                        <p:attrNameLst>
                                          <p:attrName>ppt_w</p:attrName>
                                        </p:attrNameLst>
                                      </p:cBhvr>
                                      <p:tavLst>
                                        <p:tav tm="0">
                                          <p:val>
                                            <p:strVal val="#ppt_w*.05"/>
                                          </p:val>
                                        </p:tav>
                                        <p:tav tm="100000">
                                          <p:val>
                                            <p:strVal val="#ppt_w"/>
                                          </p:val>
                                        </p:tav>
                                      </p:tavLst>
                                    </p:anim>
                                    <p:anim calcmode="lin" valueType="num">
                                      <p:cBhvr>
                                        <p:cTn id="58" dur="1000" fill="hold"/>
                                        <p:tgtEl>
                                          <p:spTgt spid="2">
                                            <p:txEl>
                                              <p:pRg st="6" end="6"/>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
                                            <p:txEl>
                                              <p:pRg st="6" end="6"/>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
                                            <p:txEl>
                                              <p:pRg st="6" end="6"/>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
                                            <p:txEl>
                                              <p:pRg st="6" end="6"/>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7607" y="0"/>
            <a:ext cx="8065827" cy="1241946"/>
          </a:xfrm>
          <a:prstGeom prst="rect">
            <a:avLst/>
          </a:prstGeom>
          <a:solidFill>
            <a:srgbClr val="00206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t>মক্কা</a:t>
            </a:r>
            <a:r>
              <a:rPr lang="en-US" sz="6600" b="1" dirty="0" smtClean="0"/>
              <a:t> </a:t>
            </a:r>
            <a:r>
              <a:rPr lang="en-US" sz="6600" b="1" dirty="0" err="1" smtClean="0"/>
              <a:t>বিজয়ের</a:t>
            </a:r>
            <a:r>
              <a:rPr lang="en-US" sz="6600" b="1" dirty="0" smtClean="0"/>
              <a:t> </a:t>
            </a:r>
            <a:r>
              <a:rPr lang="en-US" sz="6600" b="1" dirty="0" err="1" smtClean="0"/>
              <a:t>পরে</a:t>
            </a:r>
            <a:r>
              <a:rPr lang="en-US" sz="6600" b="1" dirty="0" smtClean="0"/>
              <a:t> </a:t>
            </a:r>
            <a:r>
              <a:rPr lang="en-US" sz="6600" b="1" dirty="0" err="1" smtClean="0"/>
              <a:t>কাবাশীফ</a:t>
            </a:r>
            <a:endParaRPr lang="en-US" sz="6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2" y="1514903"/>
            <a:ext cx="11764370" cy="51725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96840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6">
              <a:lumMod val="40000"/>
              <a:lumOff val="60000"/>
            </a:schemeClr>
          </a:solidFill>
          <a:ln w="76200">
            <a:solidFill>
              <a:srgbClr val="FFFF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Wingdings" panose="05000000000000000000" pitchFamily="2" charset="2"/>
              <a:buChar char="Ø"/>
            </a:pPr>
            <a:r>
              <a:rPr lang="en-US" sz="6000" b="1" dirty="0" smtClean="0">
                <a:solidFill>
                  <a:schemeClr val="tx1"/>
                </a:solidFill>
              </a:rPr>
              <a:t>মহানবি (সঃ)-</a:t>
            </a:r>
            <a:r>
              <a:rPr lang="en-US" sz="6000" b="1" dirty="0" err="1" smtClean="0">
                <a:solidFill>
                  <a:schemeClr val="tx1"/>
                </a:solidFill>
              </a:rPr>
              <a:t>এর</a:t>
            </a:r>
            <a:r>
              <a:rPr lang="en-US" sz="6000" b="1" dirty="0" smtClean="0">
                <a:solidFill>
                  <a:schemeClr val="tx1"/>
                </a:solidFill>
              </a:rPr>
              <a:t> </a:t>
            </a:r>
            <a:r>
              <a:rPr lang="en-US" sz="6000" b="1" dirty="0" err="1" smtClean="0">
                <a:solidFill>
                  <a:schemeClr val="tx1"/>
                </a:solidFill>
              </a:rPr>
              <a:t>নেতৃত্বে</a:t>
            </a:r>
            <a:r>
              <a:rPr lang="en-US" sz="6000" b="1" dirty="0" smtClean="0">
                <a:solidFill>
                  <a:schemeClr val="tx1"/>
                </a:solidFill>
              </a:rPr>
              <a:t> </a:t>
            </a:r>
            <a:r>
              <a:rPr lang="en-US" sz="6000" b="1" dirty="0" err="1" smtClean="0">
                <a:solidFill>
                  <a:schemeClr val="tx1"/>
                </a:solidFill>
              </a:rPr>
              <a:t>ইসলাম</a:t>
            </a:r>
            <a:r>
              <a:rPr lang="en-US" sz="6000" b="1" dirty="0" smtClean="0">
                <a:solidFill>
                  <a:schemeClr val="tx1"/>
                </a:solidFill>
              </a:rPr>
              <a:t> </a:t>
            </a:r>
            <a:r>
              <a:rPr lang="en-US" sz="6000" b="1" dirty="0" err="1" smtClean="0">
                <a:solidFill>
                  <a:schemeClr val="tx1"/>
                </a:solidFill>
              </a:rPr>
              <a:t>প্রতিষ্ঠার</a:t>
            </a:r>
            <a:r>
              <a:rPr lang="en-US" sz="6000" b="1" dirty="0" smtClean="0">
                <a:solidFill>
                  <a:schemeClr val="tx1"/>
                </a:solidFill>
              </a:rPr>
              <a:t> </a:t>
            </a:r>
            <a:r>
              <a:rPr lang="en-US" sz="6000" b="1" dirty="0" err="1" smtClean="0">
                <a:solidFill>
                  <a:schemeClr val="tx1"/>
                </a:solidFill>
              </a:rPr>
              <a:t>ক্ষেত্রে</a:t>
            </a:r>
            <a:r>
              <a:rPr lang="en-US" sz="6000" b="1" dirty="0" smtClean="0">
                <a:solidFill>
                  <a:schemeClr val="tx1"/>
                </a:solidFill>
              </a:rPr>
              <a:t> </a:t>
            </a:r>
            <a:r>
              <a:rPr lang="en-US" sz="6000" b="1" dirty="0" err="1" smtClean="0">
                <a:solidFill>
                  <a:schemeClr val="tx1"/>
                </a:solidFill>
              </a:rPr>
              <a:t>উক্ত</a:t>
            </a:r>
            <a:r>
              <a:rPr lang="en-US" sz="6000" b="1" dirty="0" smtClean="0">
                <a:solidFill>
                  <a:schemeClr val="tx1"/>
                </a:solidFill>
              </a:rPr>
              <a:t> </a:t>
            </a:r>
            <a:r>
              <a:rPr lang="en-US" sz="6000" b="1" dirty="0" err="1" smtClean="0">
                <a:solidFill>
                  <a:schemeClr val="tx1"/>
                </a:solidFill>
              </a:rPr>
              <a:t>বিজয়ের</a:t>
            </a:r>
            <a:r>
              <a:rPr lang="en-US" sz="6000" b="1" dirty="0" smtClean="0">
                <a:solidFill>
                  <a:schemeClr val="tx1"/>
                </a:solidFill>
              </a:rPr>
              <a:t> </a:t>
            </a:r>
            <a:r>
              <a:rPr lang="en-US" sz="6000" b="1" dirty="0" err="1" smtClean="0">
                <a:solidFill>
                  <a:schemeClr val="tx1"/>
                </a:solidFill>
              </a:rPr>
              <a:t>গুরুত্ব</a:t>
            </a:r>
            <a:r>
              <a:rPr lang="en-US" sz="6000" b="1" dirty="0" smtClean="0">
                <a:solidFill>
                  <a:schemeClr val="tx1"/>
                </a:solidFill>
              </a:rPr>
              <a:t> </a:t>
            </a:r>
            <a:r>
              <a:rPr lang="en-US" sz="6000" b="1" dirty="0" err="1" smtClean="0">
                <a:solidFill>
                  <a:schemeClr val="tx1"/>
                </a:solidFill>
              </a:rPr>
              <a:t>মূল্যায়ন</a:t>
            </a:r>
            <a:r>
              <a:rPr lang="en-US" sz="6000" b="1" dirty="0" smtClean="0">
                <a:solidFill>
                  <a:schemeClr val="tx1"/>
                </a:solidFill>
              </a:rPr>
              <a:t> </a:t>
            </a:r>
            <a:r>
              <a:rPr lang="en-US" sz="6000" b="1" dirty="0" err="1" smtClean="0">
                <a:solidFill>
                  <a:schemeClr val="tx1"/>
                </a:solidFill>
              </a:rPr>
              <a:t>কর</a:t>
            </a:r>
            <a:r>
              <a:rPr lang="en-US" sz="6000" b="1" dirty="0" smtClean="0">
                <a:solidFill>
                  <a:schemeClr val="tx1"/>
                </a:solidFill>
              </a:rPr>
              <a:t>। </a:t>
            </a:r>
            <a:endParaRPr lang="en-US" sz="6000" b="1" dirty="0">
              <a:solidFill>
                <a:schemeClr val="tx1"/>
              </a:solidFill>
            </a:endParaRPr>
          </a:p>
        </p:txBody>
      </p:sp>
      <p:sp>
        <p:nvSpPr>
          <p:cNvPr id="3" name="Rectangle 2"/>
          <p:cNvSpPr/>
          <p:nvPr/>
        </p:nvSpPr>
        <p:spPr>
          <a:xfrm>
            <a:off x="3977647" y="241388"/>
            <a:ext cx="3857146" cy="1323439"/>
          </a:xfrm>
          <a:prstGeom prst="rect">
            <a:avLst/>
          </a:prstGeom>
          <a:noFill/>
          <a:ln w="76200">
            <a:solidFill>
              <a:srgbClr val="7030A0"/>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err="1" smtClean="0">
                <a:ln/>
              </a:rPr>
              <a:t>বাড়ির</a:t>
            </a:r>
            <a:r>
              <a:rPr lang="en-US" sz="8000" b="1" dirty="0" smtClean="0">
                <a:ln/>
              </a:rPr>
              <a:t> </a:t>
            </a:r>
            <a:r>
              <a:rPr lang="en-US" sz="8000" b="1" dirty="0" err="1" smtClean="0">
                <a:ln/>
              </a:rPr>
              <a:t>কাজ</a:t>
            </a:r>
            <a:endParaRPr lang="en-US" sz="8000" b="1" cap="none" spc="0" dirty="0">
              <a:ln/>
              <a:effectLst/>
            </a:endParaRPr>
          </a:p>
        </p:txBody>
      </p:sp>
      <p:pic>
        <p:nvPicPr>
          <p:cNvPr id="4" name="Picture 3" descr="index.jpg"/>
          <p:cNvPicPr>
            <a:picLocks noChangeAspect="1"/>
          </p:cNvPicPr>
          <p:nvPr/>
        </p:nvPicPr>
        <p:blipFill>
          <a:blip r:embed="rId2"/>
          <a:stretch>
            <a:fillRect/>
          </a:stretch>
        </p:blipFill>
        <p:spPr>
          <a:xfrm>
            <a:off x="361306" y="149943"/>
            <a:ext cx="3255036" cy="1558087"/>
          </a:xfrm>
          <a:prstGeom prst="rect">
            <a:avLst/>
          </a:prstGeom>
          <a:ln w="88900" cap="sq" cmpd="thickThin">
            <a:solidFill>
              <a:srgbClr val="000000"/>
            </a:solidFill>
            <a:prstDash val="solid"/>
            <a:miter lim="800000"/>
          </a:ln>
          <a:effectLst>
            <a:innerShdw blurRad="76200">
              <a:srgbClr val="000000"/>
            </a:innerShdw>
          </a:effectLst>
          <a:scene3d>
            <a:camera prst="orthographicFront"/>
            <a:lightRig rig="threePt" dir="t"/>
          </a:scene3d>
          <a:sp3d>
            <a:bevelT prst="angle"/>
          </a:sp3d>
        </p:spPr>
      </p:pic>
    </p:spTree>
    <p:extLst>
      <p:ext uri="{BB962C8B-B14F-4D97-AF65-F5344CB8AC3E}">
        <p14:creationId xmlns:p14="http://schemas.microsoft.com/office/powerpoint/2010/main" val="15749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p:cTn id="1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6">
              <a:lumMod val="60000"/>
              <a:lumOff val="40000"/>
            </a:schemeClr>
          </a:solidFill>
          <a:ln w="76200">
            <a:solidFill>
              <a:srgbClr val="FFC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400" y="152401"/>
            <a:ext cx="5029200" cy="1200329"/>
          </a:xfrm>
          <a:prstGeom prst="rect">
            <a:avLst/>
          </a:prstGeom>
          <a:solidFill>
            <a:schemeClr val="accent2">
              <a:lumMod val="75000"/>
            </a:schemeClr>
          </a:solidFill>
        </p:spPr>
        <p:txBody>
          <a:bodyPr wrap="square" rtlCol="0">
            <a:spAutoFit/>
          </a:bodyPr>
          <a:lstStyle/>
          <a:p>
            <a:r>
              <a:rPr lang="en-US" sz="7200" dirty="0" err="1">
                <a:latin typeface="NikoshBAN" pitchFamily="2" charset="0"/>
                <a:cs typeface="NikoshBAN" pitchFamily="2" charset="0"/>
              </a:rPr>
              <a:t>সবাইকে</a:t>
            </a:r>
            <a:r>
              <a:rPr lang="en-US" sz="7200" dirty="0">
                <a:latin typeface="NikoshBAN" pitchFamily="2" charset="0"/>
                <a:cs typeface="NikoshBAN" pitchFamily="2" charset="0"/>
              </a:rPr>
              <a:t> </a:t>
            </a:r>
            <a:r>
              <a:rPr lang="en-US" sz="7200" dirty="0" err="1">
                <a:latin typeface="NikoshBAN" pitchFamily="2" charset="0"/>
                <a:cs typeface="NikoshBAN" pitchFamily="2" charset="0"/>
              </a:rPr>
              <a:t>ধন্যবাদ</a:t>
            </a:r>
            <a:r>
              <a:rPr lang="en-US" sz="7200" dirty="0">
                <a:latin typeface="NikoshBAN" pitchFamily="2" charset="0"/>
                <a:cs typeface="NikoshBAN" pitchFamily="2"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32" y="1505131"/>
            <a:ext cx="11179834" cy="5027757"/>
          </a:xfrm>
          <a:prstGeom prst="rect">
            <a:avLst/>
          </a:prstGeom>
        </p:spPr>
      </p:pic>
    </p:spTree>
    <p:extLst>
      <p:ext uri="{BB962C8B-B14F-4D97-AF65-F5344CB8AC3E}">
        <p14:creationId xmlns:p14="http://schemas.microsoft.com/office/powerpoint/2010/main" val="1255198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20000"/>
              <a:lumOff val="80000"/>
            </a:schemeClr>
          </a:solidFill>
          <a:ln w="76200">
            <a:solidFill>
              <a:srgbClr val="00206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360" y="122829"/>
            <a:ext cx="6333316" cy="6612341"/>
          </a:xfrm>
          <a:prstGeom prst="rect">
            <a:avLst/>
          </a:prstGeom>
        </p:spPr>
        <p:style>
          <a:lnRef idx="1">
            <a:schemeClr val="dk1"/>
          </a:lnRef>
          <a:fillRef idx="3">
            <a:schemeClr val="dk1"/>
          </a:fillRef>
          <a:effectRef idx="2">
            <a:schemeClr val="dk1"/>
          </a:effectRef>
          <a:fontRef idx="minor">
            <a:schemeClr val="lt1"/>
          </a:fontRef>
        </p:style>
        <p:txBody>
          <a:bodyPr wrap="none" lIns="91440" tIns="45720" rIns="91440" bIns="45720">
            <a:prstTxWarp prst="textTriangle">
              <a:avLst>
                <a:gd name="adj" fmla="val 50214"/>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err="1" smtClean="0">
                <a:ln/>
                <a:latin typeface="EucrosiaUPC" panose="02020603050405020304" pitchFamily="18" charset="-34"/>
                <a:cs typeface="EucrosiaUPC" panose="02020603050405020304" pitchFamily="18" charset="-34"/>
              </a:rPr>
              <a:t>শিক্ষক</a:t>
            </a:r>
            <a:r>
              <a:rPr lang="en-US" b="1" dirty="0" smtClean="0">
                <a:ln/>
                <a:latin typeface="EucrosiaUPC" panose="02020603050405020304" pitchFamily="18" charset="-34"/>
                <a:cs typeface="EucrosiaUPC" panose="02020603050405020304" pitchFamily="18" charset="-34"/>
              </a:rPr>
              <a:t> </a:t>
            </a:r>
            <a:r>
              <a:rPr lang="en-US" b="1" dirty="0" err="1" smtClean="0">
                <a:ln/>
                <a:latin typeface="EucrosiaUPC" panose="02020603050405020304" pitchFamily="18" charset="-34"/>
                <a:cs typeface="EucrosiaUPC" panose="02020603050405020304" pitchFamily="18" charset="-34"/>
              </a:rPr>
              <a:t>পরিচিতি</a:t>
            </a:r>
            <a:endParaRPr lang="en-US" b="1" dirty="0" smtClean="0">
              <a:ln/>
              <a:latin typeface="EucrosiaUPC" panose="02020603050405020304" pitchFamily="18" charset="-34"/>
              <a:cs typeface="EucrosiaUPC" panose="02020603050405020304" pitchFamily="18" charset="-34"/>
            </a:endParaRPr>
          </a:p>
          <a:p>
            <a:pPr algn="ctr"/>
            <a:r>
              <a:rPr lang="en-US" b="1" dirty="0" err="1" smtClean="0">
                <a:ln/>
                <a:latin typeface="EucrosiaUPC" panose="02020603050405020304" pitchFamily="18" charset="-34"/>
                <a:cs typeface="EucrosiaUPC" panose="02020603050405020304" pitchFamily="18" charset="-34"/>
              </a:rPr>
              <a:t>মোঃ</a:t>
            </a:r>
            <a:r>
              <a:rPr lang="en-US" b="1" dirty="0" smtClean="0">
                <a:ln/>
                <a:latin typeface="EucrosiaUPC" panose="02020603050405020304" pitchFamily="18" charset="-34"/>
                <a:cs typeface="EucrosiaUPC" panose="02020603050405020304" pitchFamily="18" charset="-34"/>
              </a:rPr>
              <a:t> </a:t>
            </a:r>
            <a:r>
              <a:rPr lang="en-US" b="1" dirty="0" err="1" smtClean="0">
                <a:ln/>
                <a:latin typeface="EucrosiaUPC" panose="02020603050405020304" pitchFamily="18" charset="-34"/>
                <a:cs typeface="EucrosiaUPC" panose="02020603050405020304" pitchFamily="18" charset="-34"/>
              </a:rPr>
              <a:t>হযরত</a:t>
            </a:r>
            <a:r>
              <a:rPr lang="en-US" b="1" dirty="0" smtClean="0">
                <a:ln/>
                <a:latin typeface="EucrosiaUPC" panose="02020603050405020304" pitchFamily="18" charset="-34"/>
                <a:cs typeface="EucrosiaUPC" panose="02020603050405020304" pitchFamily="18" charset="-34"/>
              </a:rPr>
              <a:t> </a:t>
            </a:r>
            <a:r>
              <a:rPr lang="en-US" b="1" dirty="0" err="1" smtClean="0">
                <a:ln/>
                <a:latin typeface="EucrosiaUPC" panose="02020603050405020304" pitchFamily="18" charset="-34"/>
                <a:cs typeface="EucrosiaUPC" panose="02020603050405020304" pitchFamily="18" charset="-34"/>
              </a:rPr>
              <a:t>আলী</a:t>
            </a:r>
            <a:r>
              <a:rPr lang="en-US" b="1" dirty="0" smtClean="0">
                <a:ln/>
                <a:latin typeface="EucrosiaUPC" panose="02020603050405020304" pitchFamily="18" charset="-34"/>
                <a:cs typeface="EucrosiaUPC" panose="02020603050405020304" pitchFamily="18" charset="-34"/>
              </a:rPr>
              <a:t> (</a:t>
            </a:r>
            <a:r>
              <a:rPr lang="en-US" b="1" dirty="0" err="1" smtClean="0">
                <a:ln/>
                <a:latin typeface="EucrosiaUPC" panose="02020603050405020304" pitchFamily="18" charset="-34"/>
                <a:cs typeface="EucrosiaUPC" panose="02020603050405020304" pitchFamily="18" charset="-34"/>
              </a:rPr>
              <a:t>সহকারী</a:t>
            </a:r>
            <a:r>
              <a:rPr lang="en-US" b="1" dirty="0" smtClean="0">
                <a:ln/>
                <a:latin typeface="EucrosiaUPC" panose="02020603050405020304" pitchFamily="18" charset="-34"/>
                <a:cs typeface="EucrosiaUPC" panose="02020603050405020304" pitchFamily="18" charset="-34"/>
              </a:rPr>
              <a:t> </a:t>
            </a:r>
            <a:r>
              <a:rPr lang="en-US" b="1" dirty="0" err="1" smtClean="0">
                <a:ln/>
                <a:latin typeface="EucrosiaUPC" panose="02020603050405020304" pitchFamily="18" charset="-34"/>
                <a:cs typeface="EucrosiaUPC" panose="02020603050405020304" pitchFamily="18" charset="-34"/>
              </a:rPr>
              <a:t>শিক্ষক</a:t>
            </a:r>
            <a:r>
              <a:rPr lang="en-US" b="1" dirty="0" smtClean="0">
                <a:ln/>
                <a:latin typeface="EucrosiaUPC" panose="02020603050405020304" pitchFamily="18" charset="-34"/>
                <a:cs typeface="EucrosiaUPC" panose="02020603050405020304" pitchFamily="18" charset="-34"/>
              </a:rPr>
              <a:t> </a:t>
            </a:r>
            <a:r>
              <a:rPr lang="en-US" b="1" dirty="0" err="1" smtClean="0">
                <a:ln/>
                <a:latin typeface="EucrosiaUPC" panose="02020603050405020304" pitchFamily="18" charset="-34"/>
                <a:cs typeface="EucrosiaUPC" panose="02020603050405020304" pitchFamily="18" charset="-34"/>
              </a:rPr>
              <a:t>আরবী</a:t>
            </a:r>
            <a:r>
              <a:rPr lang="en-US" b="1" dirty="0" smtClean="0">
                <a:ln/>
                <a:latin typeface="EucrosiaUPC" panose="02020603050405020304" pitchFamily="18" charset="-34"/>
                <a:cs typeface="EucrosiaUPC" panose="02020603050405020304" pitchFamily="18" charset="-34"/>
              </a:rPr>
              <a:t>)</a:t>
            </a:r>
          </a:p>
          <a:p>
            <a:pPr algn="ctr"/>
            <a:r>
              <a:rPr lang="en-US" b="1" dirty="0" err="1" smtClean="0">
                <a:ln/>
                <a:latin typeface="EucrosiaUPC" panose="02020603050405020304" pitchFamily="18" charset="-34"/>
                <a:cs typeface="EucrosiaUPC" panose="02020603050405020304" pitchFamily="18" charset="-34"/>
              </a:rPr>
              <a:t>কানুহরপুর</a:t>
            </a:r>
            <a:r>
              <a:rPr lang="en-US" b="1" dirty="0" smtClean="0">
                <a:ln/>
                <a:latin typeface="EucrosiaUPC" panose="02020603050405020304" pitchFamily="18" charset="-34"/>
                <a:cs typeface="EucrosiaUPC" panose="02020603050405020304" pitchFamily="18" charset="-34"/>
              </a:rPr>
              <a:t> </a:t>
            </a:r>
            <a:r>
              <a:rPr lang="en-US" b="1" dirty="0" err="1" smtClean="0">
                <a:ln/>
                <a:latin typeface="EucrosiaUPC" panose="02020603050405020304" pitchFamily="18" charset="-34"/>
                <a:cs typeface="EucrosiaUPC" panose="02020603050405020304" pitchFamily="18" charset="-34"/>
              </a:rPr>
              <a:t>হাজী</a:t>
            </a:r>
            <a:r>
              <a:rPr lang="en-US" b="1" dirty="0" smtClean="0">
                <a:ln/>
                <a:latin typeface="EucrosiaUPC" panose="02020603050405020304" pitchFamily="18" charset="-34"/>
                <a:cs typeface="EucrosiaUPC" panose="02020603050405020304" pitchFamily="18" charset="-34"/>
              </a:rPr>
              <a:t> </a:t>
            </a:r>
            <a:r>
              <a:rPr lang="en-US" b="1" dirty="0" err="1" smtClean="0">
                <a:ln/>
                <a:latin typeface="EucrosiaUPC" panose="02020603050405020304" pitchFamily="18" charset="-34"/>
                <a:cs typeface="EucrosiaUPC" panose="02020603050405020304" pitchFamily="18" charset="-34"/>
              </a:rPr>
              <a:t>আলী</a:t>
            </a:r>
            <a:r>
              <a:rPr lang="en-US" b="1" dirty="0" smtClean="0">
                <a:ln/>
                <a:latin typeface="EucrosiaUPC" panose="02020603050405020304" pitchFamily="18" charset="-34"/>
                <a:cs typeface="EucrosiaUPC" panose="02020603050405020304" pitchFamily="18" charset="-34"/>
              </a:rPr>
              <a:t> </a:t>
            </a:r>
            <a:r>
              <a:rPr lang="en-US" b="1" dirty="0" err="1" smtClean="0">
                <a:ln/>
                <a:latin typeface="EucrosiaUPC" panose="02020603050405020304" pitchFamily="18" charset="-34"/>
                <a:cs typeface="EucrosiaUPC" panose="02020603050405020304" pitchFamily="18" charset="-34"/>
              </a:rPr>
              <a:t>আক্কাস</a:t>
            </a:r>
            <a:r>
              <a:rPr lang="en-US" b="1" dirty="0" smtClean="0">
                <a:ln/>
                <a:latin typeface="EucrosiaUPC" panose="02020603050405020304" pitchFamily="18" charset="-34"/>
                <a:cs typeface="EucrosiaUPC" panose="02020603050405020304" pitchFamily="18" charset="-34"/>
              </a:rPr>
              <a:t> </a:t>
            </a:r>
            <a:r>
              <a:rPr lang="en-US" b="1" dirty="0" err="1" smtClean="0">
                <a:ln/>
                <a:latin typeface="EucrosiaUPC" panose="02020603050405020304" pitchFamily="18" charset="-34"/>
                <a:cs typeface="EucrosiaUPC" panose="02020603050405020304" pitchFamily="18" charset="-34"/>
              </a:rPr>
              <a:t>দাখিল</a:t>
            </a:r>
            <a:r>
              <a:rPr lang="en-US" b="1" dirty="0" smtClean="0">
                <a:ln/>
                <a:latin typeface="EucrosiaUPC" panose="02020603050405020304" pitchFamily="18" charset="-34"/>
                <a:cs typeface="EucrosiaUPC" panose="02020603050405020304" pitchFamily="18" charset="-34"/>
              </a:rPr>
              <a:t> </a:t>
            </a:r>
            <a:r>
              <a:rPr lang="en-US" b="1" dirty="0" err="1" smtClean="0">
                <a:ln/>
                <a:latin typeface="EucrosiaUPC" panose="02020603050405020304" pitchFamily="18" charset="-34"/>
                <a:cs typeface="EucrosiaUPC" panose="02020603050405020304" pitchFamily="18" charset="-34"/>
              </a:rPr>
              <a:t>মাদ্রাসা</a:t>
            </a:r>
            <a:endParaRPr lang="en-US" b="1" dirty="0" smtClean="0">
              <a:ln/>
              <a:latin typeface="EucrosiaUPC" panose="02020603050405020304" pitchFamily="18" charset="-34"/>
              <a:cs typeface="EucrosiaUPC" panose="02020603050405020304" pitchFamily="18" charset="-34"/>
            </a:endParaRPr>
          </a:p>
          <a:p>
            <a:pPr algn="ctr"/>
            <a:r>
              <a:rPr lang="en-US" b="1" dirty="0" err="1" smtClean="0">
                <a:ln/>
                <a:latin typeface="EucrosiaUPC" panose="02020603050405020304" pitchFamily="18" charset="-34"/>
                <a:cs typeface="EucrosiaUPC" panose="02020603050405020304" pitchFamily="18" charset="-34"/>
              </a:rPr>
              <a:t>ডাকঃ</a:t>
            </a:r>
            <a:r>
              <a:rPr lang="en-US" b="1" dirty="0" smtClean="0">
                <a:ln/>
                <a:latin typeface="EucrosiaUPC" panose="02020603050405020304" pitchFamily="18" charset="-34"/>
                <a:cs typeface="EucrosiaUPC" panose="02020603050405020304" pitchFamily="18" charset="-34"/>
              </a:rPr>
              <a:t> </a:t>
            </a:r>
            <a:r>
              <a:rPr lang="en-US" b="1" dirty="0" err="1" smtClean="0">
                <a:ln/>
                <a:latin typeface="EucrosiaUPC" panose="02020603050405020304" pitchFamily="18" charset="-34"/>
                <a:cs typeface="EucrosiaUPC" panose="02020603050405020304" pitchFamily="18" charset="-34"/>
              </a:rPr>
              <a:t>খড়িখলি</a:t>
            </a:r>
            <a:r>
              <a:rPr lang="en-US" b="1" dirty="0" smtClean="0">
                <a:ln/>
                <a:latin typeface="EucrosiaUPC" panose="02020603050405020304" pitchFamily="18" charset="-34"/>
                <a:cs typeface="EucrosiaUPC" panose="02020603050405020304" pitchFamily="18" charset="-34"/>
              </a:rPr>
              <a:t>, </a:t>
            </a:r>
            <a:r>
              <a:rPr lang="en-US" b="1" dirty="0" err="1" smtClean="0">
                <a:ln/>
                <a:latin typeface="EucrosiaUPC" panose="02020603050405020304" pitchFamily="18" charset="-34"/>
                <a:cs typeface="EucrosiaUPC" panose="02020603050405020304" pitchFamily="18" charset="-34"/>
              </a:rPr>
              <a:t>ঝিনাইদহ</a:t>
            </a:r>
            <a:r>
              <a:rPr lang="en-US" b="1" dirty="0" smtClean="0">
                <a:ln/>
                <a:latin typeface="EucrosiaUPC" panose="02020603050405020304" pitchFamily="18" charset="-34"/>
                <a:cs typeface="EucrosiaUPC" panose="02020603050405020304" pitchFamily="18" charset="-34"/>
              </a:rPr>
              <a:t> </a:t>
            </a:r>
            <a:r>
              <a:rPr lang="en-US" b="1" dirty="0" err="1" smtClean="0">
                <a:ln/>
                <a:latin typeface="EucrosiaUPC" panose="02020603050405020304" pitchFamily="18" charset="-34"/>
                <a:cs typeface="EucrosiaUPC" panose="02020603050405020304" pitchFamily="18" charset="-34"/>
              </a:rPr>
              <a:t>সদর</a:t>
            </a:r>
            <a:r>
              <a:rPr lang="en-US" b="1" dirty="0" smtClean="0">
                <a:ln/>
                <a:latin typeface="EucrosiaUPC" panose="02020603050405020304" pitchFamily="18" charset="-34"/>
                <a:cs typeface="EucrosiaUPC" panose="02020603050405020304" pitchFamily="18" charset="-34"/>
              </a:rPr>
              <a:t>।</a:t>
            </a:r>
          </a:p>
          <a:p>
            <a:pPr algn="ctr"/>
            <a:r>
              <a:rPr lang="en-US" sz="1050" b="1" dirty="0" err="1" smtClean="0">
                <a:ln/>
              </a:rPr>
              <a:t>মোবাইলঃ</a:t>
            </a:r>
            <a:r>
              <a:rPr lang="en-US" sz="1050" b="1" dirty="0" smtClean="0">
                <a:ln/>
              </a:rPr>
              <a:t>- ০১৯১৬৪৯৮৫০২</a:t>
            </a:r>
          </a:p>
          <a:p>
            <a:pPr algn="ctr"/>
            <a:r>
              <a:rPr lang="en-US" sz="900" b="1" dirty="0" smtClean="0">
                <a:ln/>
              </a:rPr>
              <a:t>Email- 19hazratali@gmail.com</a:t>
            </a:r>
            <a:endParaRPr lang="en-US" sz="900" b="1" dirty="0">
              <a:ln/>
            </a:endParaRPr>
          </a:p>
        </p:txBody>
      </p:sp>
      <p:sp>
        <p:nvSpPr>
          <p:cNvPr id="4" name="Rectangle 3"/>
          <p:cNvSpPr/>
          <p:nvPr/>
        </p:nvSpPr>
        <p:spPr>
          <a:xfrm>
            <a:off x="6453424" y="122828"/>
            <a:ext cx="5641828" cy="6612341"/>
          </a:xfrm>
          <a:prstGeom prst="rect">
            <a:avLst/>
          </a:prstGeom>
          <a:solidFill>
            <a:schemeClr val="bg2"/>
          </a:solidFill>
        </p:spPr>
        <p:txBody>
          <a:bodyPr wrap="none" lIns="91440" tIns="45720" rIns="91440" bIns="45720">
            <a:prstTxWarp prst="textTriangle">
              <a:avLst>
                <a:gd name="adj" fmla="val 50214"/>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err="1" smtClean="0">
                <a:ln/>
                <a:latin typeface="EucrosiaUPC" panose="02020603050405020304" pitchFamily="18" charset="-34"/>
                <a:cs typeface="EucrosiaUPC" panose="02020603050405020304" pitchFamily="18" charset="-34"/>
              </a:rPr>
              <a:t>পাঠপরিচিতি</a:t>
            </a:r>
            <a:endParaRPr lang="en-US" b="1" dirty="0" smtClean="0">
              <a:ln/>
              <a:latin typeface="EucrosiaUPC" panose="02020603050405020304" pitchFamily="18" charset="-34"/>
              <a:cs typeface="EucrosiaUPC" panose="02020603050405020304" pitchFamily="18" charset="-34"/>
            </a:endParaRPr>
          </a:p>
          <a:p>
            <a:pPr algn="ctr"/>
            <a:r>
              <a:rPr lang="en-US" sz="1050" b="1" dirty="0" err="1" smtClean="0">
                <a:ln/>
                <a:latin typeface="EucrosiaUPC" panose="02020603050405020304" pitchFamily="18" charset="-34"/>
                <a:cs typeface="EucrosiaUPC" panose="02020603050405020304" pitchFamily="18" charset="-34"/>
              </a:rPr>
              <a:t>ইসলামের</a:t>
            </a:r>
            <a:r>
              <a:rPr lang="en-US" sz="1050" b="1" dirty="0" smtClean="0">
                <a:ln/>
                <a:latin typeface="EucrosiaUPC" panose="02020603050405020304" pitchFamily="18" charset="-34"/>
                <a:cs typeface="EucrosiaUPC" panose="02020603050405020304" pitchFamily="18" charset="-34"/>
              </a:rPr>
              <a:t> </a:t>
            </a:r>
            <a:r>
              <a:rPr lang="en-US" sz="1050" b="1" dirty="0" err="1" smtClean="0">
                <a:ln/>
                <a:latin typeface="EucrosiaUPC" panose="02020603050405020304" pitchFamily="18" charset="-34"/>
                <a:cs typeface="EucrosiaUPC" panose="02020603050405020304" pitchFamily="18" charset="-34"/>
              </a:rPr>
              <a:t>ইতিহাস</a:t>
            </a:r>
            <a:endParaRPr lang="en-US" sz="1050" b="1" dirty="0" smtClean="0">
              <a:ln/>
              <a:latin typeface="EucrosiaUPC" panose="02020603050405020304" pitchFamily="18" charset="-34"/>
              <a:cs typeface="EucrosiaUPC" panose="02020603050405020304" pitchFamily="18" charset="-34"/>
            </a:endParaRPr>
          </a:p>
          <a:p>
            <a:pPr algn="ctr"/>
            <a:r>
              <a:rPr lang="en-US" sz="1050" b="1" dirty="0" err="1" smtClean="0">
                <a:ln/>
                <a:latin typeface="EucrosiaUPC" panose="02020603050405020304" pitchFamily="18" charset="-34"/>
                <a:cs typeface="EucrosiaUPC" panose="02020603050405020304" pitchFamily="18" charset="-34"/>
              </a:rPr>
              <a:t>নবম</a:t>
            </a:r>
            <a:r>
              <a:rPr lang="en-US" sz="1050" b="1" dirty="0" smtClean="0">
                <a:ln/>
                <a:latin typeface="EucrosiaUPC" panose="02020603050405020304" pitchFamily="18" charset="-34"/>
                <a:cs typeface="EucrosiaUPC" panose="02020603050405020304" pitchFamily="18" charset="-34"/>
              </a:rPr>
              <a:t> ও </a:t>
            </a:r>
            <a:r>
              <a:rPr lang="en-US" sz="1050" b="1" dirty="0" err="1" smtClean="0">
                <a:ln/>
                <a:latin typeface="EucrosiaUPC" panose="02020603050405020304" pitchFamily="18" charset="-34"/>
                <a:cs typeface="EucrosiaUPC" panose="02020603050405020304" pitchFamily="18" charset="-34"/>
              </a:rPr>
              <a:t>দশম</a:t>
            </a:r>
            <a:r>
              <a:rPr lang="en-US" sz="1050" b="1" dirty="0" smtClean="0">
                <a:ln/>
                <a:latin typeface="EucrosiaUPC" panose="02020603050405020304" pitchFamily="18" charset="-34"/>
                <a:cs typeface="EucrosiaUPC" panose="02020603050405020304" pitchFamily="18" charset="-34"/>
              </a:rPr>
              <a:t> </a:t>
            </a:r>
            <a:r>
              <a:rPr lang="en-US" sz="1050" b="1" dirty="0" err="1" smtClean="0">
                <a:ln/>
                <a:latin typeface="EucrosiaUPC" panose="02020603050405020304" pitchFamily="18" charset="-34"/>
                <a:cs typeface="EucrosiaUPC" panose="02020603050405020304" pitchFamily="18" charset="-34"/>
              </a:rPr>
              <a:t>শ্রেণি</a:t>
            </a:r>
            <a:endParaRPr lang="en-US" sz="1050" b="1" dirty="0" smtClean="0">
              <a:ln/>
              <a:latin typeface="EucrosiaUPC" panose="02020603050405020304" pitchFamily="18" charset="-34"/>
              <a:cs typeface="EucrosiaUPC" panose="02020603050405020304" pitchFamily="18" charset="-34"/>
            </a:endParaRPr>
          </a:p>
          <a:p>
            <a:pPr algn="ctr"/>
            <a:r>
              <a:rPr lang="en-US" sz="1050" b="1" dirty="0" err="1" smtClean="0">
                <a:ln/>
                <a:latin typeface="EucrosiaUPC" panose="02020603050405020304" pitchFamily="18" charset="-34"/>
                <a:cs typeface="EucrosiaUPC" panose="02020603050405020304" pitchFamily="18" charset="-34"/>
              </a:rPr>
              <a:t>দ্বিতীয়</a:t>
            </a:r>
            <a:r>
              <a:rPr lang="en-US" sz="1050" b="1" dirty="0" smtClean="0">
                <a:ln/>
                <a:latin typeface="EucrosiaUPC" panose="02020603050405020304" pitchFamily="18" charset="-34"/>
                <a:cs typeface="EucrosiaUPC" panose="02020603050405020304" pitchFamily="18" charset="-34"/>
              </a:rPr>
              <a:t> </a:t>
            </a:r>
            <a:r>
              <a:rPr lang="en-US" sz="1050" b="1" dirty="0" err="1" smtClean="0">
                <a:ln/>
                <a:latin typeface="EucrosiaUPC" panose="02020603050405020304" pitchFamily="18" charset="-34"/>
                <a:cs typeface="EucrosiaUPC" panose="02020603050405020304" pitchFamily="18" charset="-34"/>
              </a:rPr>
              <a:t>অধ্যায়</a:t>
            </a:r>
            <a:r>
              <a:rPr lang="en-US" sz="1050" b="1" dirty="0" smtClean="0">
                <a:ln/>
                <a:latin typeface="EucrosiaUPC" panose="02020603050405020304" pitchFamily="18" charset="-34"/>
                <a:cs typeface="EucrosiaUPC" panose="02020603050405020304" pitchFamily="18" charset="-34"/>
              </a:rPr>
              <a:t>।</a:t>
            </a:r>
          </a:p>
          <a:p>
            <a:pPr algn="ctr"/>
            <a:r>
              <a:rPr lang="en-US" sz="1050" b="1" dirty="0" err="1" smtClean="0">
                <a:ln/>
                <a:latin typeface="EucrosiaUPC" panose="02020603050405020304" pitchFamily="18" charset="-34"/>
                <a:cs typeface="EucrosiaUPC" panose="02020603050405020304" pitchFamily="18" charset="-34"/>
              </a:rPr>
              <a:t>তৃতীয়</a:t>
            </a:r>
            <a:r>
              <a:rPr lang="en-US" sz="1050" b="1" dirty="0" smtClean="0">
                <a:ln/>
                <a:latin typeface="EucrosiaUPC" panose="02020603050405020304" pitchFamily="18" charset="-34"/>
                <a:cs typeface="EucrosiaUPC" panose="02020603050405020304" pitchFamily="18" charset="-34"/>
              </a:rPr>
              <a:t> </a:t>
            </a:r>
            <a:r>
              <a:rPr lang="en-US" sz="1050" b="1" dirty="0" err="1" smtClean="0">
                <a:ln/>
                <a:latin typeface="EucrosiaUPC" panose="02020603050405020304" pitchFamily="18" charset="-34"/>
                <a:cs typeface="EucrosiaUPC" panose="02020603050405020304" pitchFamily="18" charset="-34"/>
              </a:rPr>
              <a:t>পরিচ্ছেদ</a:t>
            </a:r>
            <a:endParaRPr lang="en-US" sz="1050" b="1" dirty="0" smtClean="0">
              <a:ln/>
            </a:endParaRPr>
          </a:p>
          <a:p>
            <a:pPr algn="ctr"/>
            <a:r>
              <a:rPr lang="en-US" sz="900" b="1" dirty="0" err="1" smtClean="0">
                <a:ln/>
              </a:rPr>
              <a:t>আজকের</a:t>
            </a:r>
            <a:r>
              <a:rPr lang="en-US" sz="900" b="1" dirty="0" smtClean="0">
                <a:ln/>
              </a:rPr>
              <a:t> </a:t>
            </a:r>
            <a:r>
              <a:rPr lang="en-US" sz="900" b="1" dirty="0" err="1" smtClean="0">
                <a:ln/>
              </a:rPr>
              <a:t>পাঠ</a:t>
            </a:r>
            <a:endParaRPr lang="en-US" sz="900" b="1" dirty="0" smtClean="0">
              <a:ln/>
            </a:endParaRPr>
          </a:p>
          <a:p>
            <a:pPr algn="ctr"/>
            <a:r>
              <a:rPr lang="en-US" sz="900" b="1" dirty="0" err="1" smtClean="0">
                <a:ln/>
              </a:rPr>
              <a:t>মহানবী</a:t>
            </a:r>
            <a:r>
              <a:rPr lang="en-US" sz="900" b="1" dirty="0" smtClean="0">
                <a:ln/>
              </a:rPr>
              <a:t> (সঃ) </a:t>
            </a:r>
            <a:r>
              <a:rPr lang="en-US" sz="900" b="1" dirty="0" err="1" smtClean="0">
                <a:ln/>
              </a:rPr>
              <a:t>এর</a:t>
            </a:r>
            <a:r>
              <a:rPr lang="en-US" sz="900" b="1" dirty="0" smtClean="0">
                <a:ln/>
              </a:rPr>
              <a:t> </a:t>
            </a:r>
            <a:r>
              <a:rPr lang="en-US" sz="900" b="1" dirty="0" err="1" smtClean="0">
                <a:ln/>
              </a:rPr>
              <a:t>মক্কাবিজয়</a:t>
            </a:r>
            <a:endParaRPr lang="en-US" sz="900" b="1" dirty="0">
              <a:ln/>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3" y="629606"/>
            <a:ext cx="1740175" cy="1563070"/>
          </a:xfrm>
          <a:prstGeom prst="ellipse">
            <a:avLst/>
          </a:prstGeom>
          <a:ln>
            <a:noFill/>
          </a:ln>
          <a:effectLst>
            <a:softEdge rad="112500"/>
          </a:effectLst>
        </p:spPr>
      </p:pic>
    </p:spTree>
    <p:extLst>
      <p:ext uri="{BB962C8B-B14F-4D97-AF65-F5344CB8AC3E}">
        <p14:creationId xmlns:p14="http://schemas.microsoft.com/office/powerpoint/2010/main" val="489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500" autoRev="1" fill="hold">
                                          <p:stCondLst>
                                            <p:cond delay="0"/>
                                          </p:stCondLst>
                                        </p:cTn>
                                        <p:tgtEl>
                                          <p:spTgt spid="4"/>
                                        </p:tgtEl>
                                        <p:attrNameLst>
                                          <p:attrName>ppt_w</p:attrName>
                                        </p:attrNameLst>
                                      </p:cBhvr>
                                    </p:anim>
                                    <p:anim by="(#ppt_w*0.50)" calcmode="lin" valueType="num">
                                      <p:cBhvr>
                                        <p:cTn id="21" dur="500" decel="50000" autoRev="1" fill="hold">
                                          <p:stCondLst>
                                            <p:cond delay="0"/>
                                          </p:stCondLst>
                                        </p:cTn>
                                        <p:tgtEl>
                                          <p:spTgt spid="4"/>
                                        </p:tgtEl>
                                        <p:attrNameLst>
                                          <p:attrName>ppt_x</p:attrName>
                                        </p:attrNameLst>
                                      </p:cBhvr>
                                    </p:anim>
                                    <p:anim from="(-#ppt_h/2)" to="(#ppt_y)" calcmode="lin" valueType="num">
                                      <p:cBhvr>
                                        <p:cTn id="22" dur="1000" fill="hold">
                                          <p:stCondLst>
                                            <p:cond delay="0"/>
                                          </p:stCondLst>
                                        </p:cTn>
                                        <p:tgtEl>
                                          <p:spTgt spid="4"/>
                                        </p:tgtEl>
                                        <p:attrNameLst>
                                          <p:attrName>ppt_y</p:attrName>
                                        </p:attrNameLst>
                                      </p:cBhvr>
                                    </p:anim>
                                    <p:animRot by="21600000">
                                      <p:cBhvr>
                                        <p:cTn id="23"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Rectangle 4"/>
          <p:cNvSpPr/>
          <p:nvPr/>
        </p:nvSpPr>
        <p:spPr>
          <a:xfrm>
            <a:off x="337625" y="1200240"/>
            <a:ext cx="11493304"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১)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মক্কা</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বিজয়ের</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পটভুমি</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বলতে</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পারবে</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endParaRPr lang="en-US" sz="6000" b="1" cap="none" spc="0" dirty="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endParaRPr>
          </a:p>
        </p:txBody>
      </p:sp>
      <p:sp>
        <p:nvSpPr>
          <p:cNvPr id="6" name="Rectangle 5"/>
          <p:cNvSpPr/>
          <p:nvPr/>
        </p:nvSpPr>
        <p:spPr>
          <a:xfrm>
            <a:off x="337625" y="2465140"/>
            <a:ext cx="11493304"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২)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মক্কা</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বিজয়ের</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কারণ</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বর্ণনা</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করতে</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পারবে</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endParaRPr lang="en-US" sz="6000" b="1" cap="none" spc="0" dirty="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endParaRPr>
          </a:p>
        </p:txBody>
      </p:sp>
      <p:sp>
        <p:nvSpPr>
          <p:cNvPr id="7" name="Rectangle 6"/>
          <p:cNvSpPr/>
          <p:nvPr/>
        </p:nvSpPr>
        <p:spPr>
          <a:xfrm>
            <a:off x="482992" y="3565785"/>
            <a:ext cx="11493304"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৩)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মক্কা</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বিজয়ের</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ঘটনা</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বর্ণনা</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করতে</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পারবে</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endParaRPr lang="en-US" sz="6000" b="1" cap="none" spc="0" dirty="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endParaRPr>
          </a:p>
        </p:txBody>
      </p:sp>
      <p:sp>
        <p:nvSpPr>
          <p:cNvPr id="8" name="Rectangle 7"/>
          <p:cNvSpPr/>
          <p:nvPr/>
        </p:nvSpPr>
        <p:spPr>
          <a:xfrm>
            <a:off x="482992" y="4666430"/>
            <a:ext cx="11493304" cy="193899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৪)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মক্কা</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বিজয়ের</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গুরুত্ব</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ও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তাৎপর্য</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আলোচনা</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করতে</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r>
              <a:rPr lang="en-US" sz="6000" b="1" dirty="0" err="1"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পারবে</a:t>
            </a:r>
            <a:r>
              <a:rPr lang="en-US" sz="6000" b="1" dirty="0" smtClean="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rPr>
              <a:t>। </a:t>
            </a:r>
            <a:endParaRPr lang="en-US" sz="6000" b="1" cap="none" spc="0" dirty="0">
              <a:ln>
                <a:solidFill>
                  <a:srgbClr val="FFFF00"/>
                </a:solidFill>
              </a:ln>
              <a:solidFill>
                <a:schemeClr val="tx1">
                  <a:lumMod val="95000"/>
                  <a:lumOff val="5000"/>
                </a:schemeClr>
              </a:solidFill>
              <a:effectLst>
                <a:outerShdw blurRad="38100" dist="38100" dir="2700000" algn="tl">
                  <a:srgbClr val="000000">
                    <a:alpha val="43137"/>
                  </a:srgbClr>
                </a:outerShdw>
              </a:effectLst>
              <a:latin typeface="TonnyBanglaMJ" pitchFamily="2" charset="0"/>
              <a:cs typeface="TonnyBanglaMJ" pitchFamily="2" charset="0"/>
            </a:endParaRPr>
          </a:p>
        </p:txBody>
      </p:sp>
      <p:sp>
        <p:nvSpPr>
          <p:cNvPr id="9" name="Rectangle 8"/>
          <p:cNvSpPr/>
          <p:nvPr/>
        </p:nvSpPr>
        <p:spPr>
          <a:xfrm>
            <a:off x="4251088" y="110525"/>
            <a:ext cx="3352201"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err="1" smtClean="0">
                <a:ln/>
                <a:solidFill>
                  <a:schemeClr val="accent3"/>
                </a:solidFill>
              </a:rPr>
              <a:t>শিক্ষণফোল</a:t>
            </a:r>
            <a:endParaRPr lang="en-US" sz="6600" b="1" dirty="0">
              <a:ln/>
              <a:solidFill>
                <a:schemeClr val="accent3"/>
              </a:solidFill>
            </a:endParaRPr>
          </a:p>
        </p:txBody>
      </p:sp>
    </p:spTree>
    <p:extLst>
      <p:ext uri="{BB962C8B-B14F-4D97-AF65-F5344CB8AC3E}">
        <p14:creationId xmlns:p14="http://schemas.microsoft.com/office/powerpoint/2010/main" val="319105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3779" y="220717"/>
            <a:ext cx="11571890" cy="6148552"/>
          </a:xfrm>
          <a:prstGeom prst="rect">
            <a:avLst/>
          </a:prstGeom>
          <a:noFill/>
        </p:spPr>
        <p:txBody>
          <a:bodyPr wrap="square" rtlCol="0">
            <a:prstTxWarp prst="textChevron">
              <a:avLst/>
            </a:prstTxWarp>
            <a:spAutoFit/>
          </a:bodyPr>
          <a:lstStyle/>
          <a:p>
            <a:r>
              <a:rPr lang="en-US" sz="7200" b="1" dirty="0" err="1" smtClean="0">
                <a:solidFill>
                  <a:schemeClr val="bg1"/>
                </a:solidFill>
              </a:rPr>
              <a:t>এখন</a:t>
            </a:r>
            <a:r>
              <a:rPr lang="en-US" sz="7200" b="1" dirty="0" smtClean="0">
                <a:solidFill>
                  <a:schemeClr val="bg1"/>
                </a:solidFill>
              </a:rPr>
              <a:t> </a:t>
            </a:r>
            <a:r>
              <a:rPr lang="en-US" sz="7200" b="1" dirty="0" err="1" smtClean="0">
                <a:solidFill>
                  <a:schemeClr val="bg1"/>
                </a:solidFill>
              </a:rPr>
              <a:t>তোমরা</a:t>
            </a:r>
            <a:r>
              <a:rPr lang="en-US" sz="7200" b="1" dirty="0" smtClean="0">
                <a:solidFill>
                  <a:schemeClr val="bg1"/>
                </a:solidFill>
              </a:rPr>
              <a:t> </a:t>
            </a:r>
            <a:r>
              <a:rPr lang="en-US" sz="7200" b="1" dirty="0" err="1" smtClean="0">
                <a:solidFill>
                  <a:schemeClr val="bg1"/>
                </a:solidFill>
              </a:rPr>
              <a:t>মনোযগ</a:t>
            </a:r>
            <a:r>
              <a:rPr lang="en-US" sz="7200" b="1" dirty="0" smtClean="0">
                <a:solidFill>
                  <a:schemeClr val="bg1"/>
                </a:solidFill>
              </a:rPr>
              <a:t> </a:t>
            </a:r>
            <a:r>
              <a:rPr lang="en-US" sz="7200" b="1" dirty="0" err="1" smtClean="0">
                <a:solidFill>
                  <a:schemeClr val="bg1"/>
                </a:solidFill>
              </a:rPr>
              <a:t>সহকারে</a:t>
            </a:r>
            <a:r>
              <a:rPr lang="en-US" sz="7200" b="1" dirty="0" smtClean="0">
                <a:solidFill>
                  <a:schemeClr val="bg1"/>
                </a:solidFill>
              </a:rPr>
              <a:t> </a:t>
            </a:r>
            <a:r>
              <a:rPr lang="en-US" sz="7200" b="1" dirty="0" err="1" smtClean="0">
                <a:solidFill>
                  <a:schemeClr val="bg1"/>
                </a:solidFill>
              </a:rPr>
              <a:t>নিচের</a:t>
            </a:r>
            <a:r>
              <a:rPr lang="en-US" sz="7200" b="1" dirty="0" smtClean="0">
                <a:solidFill>
                  <a:schemeClr val="bg1"/>
                </a:solidFill>
              </a:rPr>
              <a:t> </a:t>
            </a:r>
            <a:r>
              <a:rPr lang="en-US" sz="7200" b="1" dirty="0" err="1" smtClean="0">
                <a:solidFill>
                  <a:schemeClr val="bg1"/>
                </a:solidFill>
              </a:rPr>
              <a:t>চিত্রগুলো</a:t>
            </a:r>
            <a:r>
              <a:rPr lang="en-US" sz="7200" b="1" dirty="0" smtClean="0">
                <a:solidFill>
                  <a:schemeClr val="bg1"/>
                </a:solidFill>
              </a:rPr>
              <a:t> </a:t>
            </a:r>
            <a:r>
              <a:rPr lang="en-US" sz="7200" b="1" dirty="0" err="1" smtClean="0">
                <a:solidFill>
                  <a:schemeClr val="bg1"/>
                </a:solidFill>
              </a:rPr>
              <a:t>লক্ষ্য</a:t>
            </a:r>
            <a:r>
              <a:rPr lang="en-US" sz="7200" b="1" dirty="0" smtClean="0">
                <a:solidFill>
                  <a:schemeClr val="bg1"/>
                </a:solidFill>
              </a:rPr>
              <a:t> </a:t>
            </a:r>
            <a:r>
              <a:rPr lang="en-US" sz="7200" b="1" dirty="0" err="1" smtClean="0">
                <a:solidFill>
                  <a:schemeClr val="bg1"/>
                </a:solidFill>
              </a:rPr>
              <a:t>কর</a:t>
            </a:r>
            <a:r>
              <a:rPr lang="en-US" sz="7200" b="1" dirty="0" smtClean="0">
                <a:solidFill>
                  <a:schemeClr val="bg1"/>
                </a:solidFill>
              </a:rPr>
              <a:t>। এবং </a:t>
            </a:r>
            <a:r>
              <a:rPr lang="en-US" sz="7200" b="1" dirty="0" err="1" smtClean="0">
                <a:solidFill>
                  <a:schemeClr val="bg1"/>
                </a:solidFill>
              </a:rPr>
              <a:t>প্রশ্ন</a:t>
            </a:r>
            <a:r>
              <a:rPr lang="en-US" sz="7200" b="1" dirty="0" smtClean="0">
                <a:solidFill>
                  <a:schemeClr val="bg1"/>
                </a:solidFill>
              </a:rPr>
              <a:t> </a:t>
            </a:r>
            <a:r>
              <a:rPr lang="en-US" sz="7200" b="1" dirty="0" err="1" smtClean="0">
                <a:solidFill>
                  <a:schemeClr val="bg1"/>
                </a:solidFill>
              </a:rPr>
              <a:t>গুলি</a:t>
            </a:r>
            <a:r>
              <a:rPr lang="en-US" sz="7200" b="1" dirty="0" smtClean="0">
                <a:solidFill>
                  <a:schemeClr val="bg1"/>
                </a:solidFill>
              </a:rPr>
              <a:t> </a:t>
            </a:r>
            <a:r>
              <a:rPr lang="en-US" sz="7200" b="1" dirty="0" err="1" smtClean="0">
                <a:solidFill>
                  <a:schemeClr val="bg1"/>
                </a:solidFill>
              </a:rPr>
              <a:t>উত্তর</a:t>
            </a:r>
            <a:r>
              <a:rPr lang="en-US" sz="7200" b="1" dirty="0" smtClean="0">
                <a:solidFill>
                  <a:schemeClr val="bg1"/>
                </a:solidFill>
              </a:rPr>
              <a:t> </a:t>
            </a:r>
            <a:r>
              <a:rPr lang="en-US" sz="7200" b="1" dirty="0" err="1" smtClean="0">
                <a:solidFill>
                  <a:schemeClr val="bg1"/>
                </a:solidFill>
              </a:rPr>
              <a:t>দেওয়ার</a:t>
            </a:r>
            <a:r>
              <a:rPr lang="en-US" sz="7200" b="1" dirty="0" smtClean="0">
                <a:solidFill>
                  <a:schemeClr val="bg1"/>
                </a:solidFill>
              </a:rPr>
              <a:t> </a:t>
            </a:r>
            <a:r>
              <a:rPr lang="en-US" sz="7200" b="1" dirty="0" err="1" smtClean="0">
                <a:solidFill>
                  <a:schemeClr val="bg1"/>
                </a:solidFill>
              </a:rPr>
              <a:t>চেষ্টা</a:t>
            </a:r>
            <a:r>
              <a:rPr lang="en-US" sz="7200" b="1" dirty="0" smtClean="0">
                <a:solidFill>
                  <a:schemeClr val="bg1"/>
                </a:solidFill>
              </a:rPr>
              <a:t> </a:t>
            </a:r>
            <a:r>
              <a:rPr lang="en-US" sz="7200" b="1" dirty="0" err="1" smtClean="0">
                <a:solidFill>
                  <a:schemeClr val="bg1"/>
                </a:solidFill>
              </a:rPr>
              <a:t>কর</a:t>
            </a:r>
            <a:r>
              <a:rPr lang="en-US" sz="7200" b="1" dirty="0" smtClean="0">
                <a:solidFill>
                  <a:schemeClr val="bg1"/>
                </a:solidFill>
              </a:rPr>
              <a:t>।</a:t>
            </a:r>
            <a:endParaRPr lang="en-US" sz="7200" b="1" dirty="0">
              <a:solidFill>
                <a:schemeClr val="bg1"/>
              </a:solidFill>
            </a:endParaRPr>
          </a:p>
        </p:txBody>
      </p:sp>
    </p:spTree>
    <p:extLst>
      <p:ext uri="{BB962C8B-B14F-4D97-AF65-F5344CB8AC3E}">
        <p14:creationId xmlns:p14="http://schemas.microsoft.com/office/powerpoint/2010/main" val="22524037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40000"/>
              <a:lumOff val="60000"/>
            </a:schemeClr>
          </a:solidFill>
          <a:ln w="76200">
            <a:solidFill>
              <a:srgbClr val="00B0F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64" y="136478"/>
            <a:ext cx="6058967" cy="4429125"/>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5517" y="259307"/>
            <a:ext cx="5295332" cy="4176215"/>
          </a:xfrm>
          <a:prstGeom prst="rect">
            <a:avLst/>
          </a:prstGeom>
          <a:ln w="228600" cap="sq" cmpd="thickThin">
            <a:solidFill>
              <a:srgbClr val="000000"/>
            </a:solidFill>
            <a:prstDash val="solid"/>
            <a:miter lim="800000"/>
          </a:ln>
          <a:effectLst>
            <a:innerShdw blurRad="76200">
              <a:srgbClr val="000000"/>
            </a:innerShdw>
          </a:effectLst>
        </p:spPr>
      </p:pic>
      <p:sp>
        <p:nvSpPr>
          <p:cNvPr id="7" name="Bevel 6"/>
          <p:cNvSpPr/>
          <p:nvPr/>
        </p:nvSpPr>
        <p:spPr>
          <a:xfrm>
            <a:off x="150764" y="4879288"/>
            <a:ext cx="6058967" cy="1665026"/>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rPr>
              <a:t> </a:t>
            </a:r>
          </a:p>
          <a:p>
            <a:r>
              <a:rPr lang="en-US" sz="4000" b="1" dirty="0">
                <a:solidFill>
                  <a:schemeClr val="tx1"/>
                </a:solidFill>
              </a:rPr>
              <a:t> </a:t>
            </a:r>
            <a:r>
              <a:rPr lang="en-US" sz="4000" b="1" dirty="0" smtClean="0">
                <a:solidFill>
                  <a:schemeClr val="tx1"/>
                </a:solidFill>
              </a:rPr>
              <a:t>    </a:t>
            </a:r>
            <a:r>
              <a:rPr lang="en-US" sz="4000" b="1" dirty="0" err="1" smtClean="0">
                <a:solidFill>
                  <a:schemeClr val="tx1"/>
                </a:solidFill>
              </a:rPr>
              <a:t>প্রাচীন</a:t>
            </a:r>
            <a:r>
              <a:rPr lang="en-US" sz="4000" b="1" dirty="0" smtClean="0">
                <a:solidFill>
                  <a:schemeClr val="tx1"/>
                </a:solidFill>
              </a:rPr>
              <a:t> </a:t>
            </a:r>
            <a:r>
              <a:rPr lang="en-US" sz="4000" b="1" dirty="0" err="1" smtClean="0">
                <a:solidFill>
                  <a:schemeClr val="tx1"/>
                </a:solidFill>
              </a:rPr>
              <a:t>কাবাশরীফ</a:t>
            </a:r>
            <a:r>
              <a:rPr lang="en-US" sz="4000" b="1" dirty="0" smtClean="0">
                <a:solidFill>
                  <a:schemeClr val="tx1"/>
                </a:solidFill>
              </a:rPr>
              <a:t> ও </a:t>
            </a:r>
            <a:r>
              <a:rPr lang="en-US" sz="4000" b="1" dirty="0" err="1" smtClean="0">
                <a:solidFill>
                  <a:schemeClr val="tx1"/>
                </a:solidFill>
              </a:rPr>
              <a:t>মক্কা</a:t>
            </a:r>
            <a:r>
              <a:rPr lang="en-US" sz="4000" b="1" dirty="0" smtClean="0">
                <a:solidFill>
                  <a:schemeClr val="tx1"/>
                </a:solidFill>
              </a:rPr>
              <a:t> </a:t>
            </a:r>
            <a:r>
              <a:rPr lang="en-US" sz="4000" b="1" dirty="0" err="1" smtClean="0">
                <a:solidFill>
                  <a:schemeClr val="tx1"/>
                </a:solidFill>
              </a:rPr>
              <a:t>শহর</a:t>
            </a:r>
            <a:endParaRPr lang="en-US" sz="4000" b="1" dirty="0"/>
          </a:p>
          <a:p>
            <a:pPr algn="ctr"/>
            <a:endParaRPr lang="en-US" sz="4000" b="1" dirty="0">
              <a:solidFill>
                <a:schemeClr val="tx1"/>
              </a:solidFill>
            </a:endParaRPr>
          </a:p>
        </p:txBody>
      </p:sp>
      <p:sp>
        <p:nvSpPr>
          <p:cNvPr id="8" name="Bevel 7"/>
          <p:cNvSpPr/>
          <p:nvPr/>
        </p:nvSpPr>
        <p:spPr>
          <a:xfrm>
            <a:off x="6360496" y="4944329"/>
            <a:ext cx="5540354" cy="1665026"/>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rPr>
              <a:t> </a:t>
            </a:r>
          </a:p>
          <a:p>
            <a:r>
              <a:rPr lang="en-US" sz="4000" b="1" dirty="0">
                <a:solidFill>
                  <a:schemeClr val="tx1"/>
                </a:solidFill>
              </a:rPr>
              <a:t> </a:t>
            </a:r>
            <a:r>
              <a:rPr lang="en-US" sz="4000" b="1" dirty="0" smtClean="0">
                <a:solidFill>
                  <a:schemeClr val="tx1"/>
                </a:solidFill>
              </a:rPr>
              <a:t>   </a:t>
            </a:r>
            <a:r>
              <a:rPr lang="en-US" sz="4000" b="1" dirty="0" err="1" smtClean="0">
                <a:solidFill>
                  <a:schemeClr val="tx1"/>
                </a:solidFill>
              </a:rPr>
              <a:t>ঐতিহাসিক</a:t>
            </a:r>
            <a:r>
              <a:rPr lang="en-US" sz="4000" b="1" dirty="0" smtClean="0">
                <a:solidFill>
                  <a:schemeClr val="tx1"/>
                </a:solidFill>
              </a:rPr>
              <a:t> </a:t>
            </a:r>
            <a:r>
              <a:rPr lang="en-US" sz="4000" b="1" dirty="0" err="1" smtClean="0">
                <a:solidFill>
                  <a:schemeClr val="tx1"/>
                </a:solidFill>
              </a:rPr>
              <a:t>আরাফাত</a:t>
            </a:r>
            <a:r>
              <a:rPr lang="en-US" sz="4000" b="1" dirty="0" smtClean="0">
                <a:solidFill>
                  <a:schemeClr val="tx1"/>
                </a:solidFill>
              </a:rPr>
              <a:t> </a:t>
            </a:r>
            <a:r>
              <a:rPr lang="en-US" sz="4000" b="1" dirty="0" err="1" smtClean="0">
                <a:solidFill>
                  <a:schemeClr val="tx1"/>
                </a:solidFill>
              </a:rPr>
              <a:t>মদান</a:t>
            </a:r>
            <a:endParaRPr lang="en-US" sz="4000" b="1" dirty="0"/>
          </a:p>
          <a:p>
            <a:pPr algn="ctr"/>
            <a:endParaRPr lang="en-US" sz="4000" b="1" dirty="0">
              <a:solidFill>
                <a:schemeClr val="tx1"/>
              </a:solidFill>
            </a:endParaRPr>
          </a:p>
        </p:txBody>
      </p:sp>
    </p:spTree>
    <p:extLst>
      <p:ext uri="{BB962C8B-B14F-4D97-AF65-F5344CB8AC3E}">
        <p14:creationId xmlns:p14="http://schemas.microsoft.com/office/powerpoint/2010/main" val="162715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1994"/>
          </a:xfrm>
          <a:prstGeom prst="rect">
            <a:avLst/>
          </a:prstGeom>
          <a:solidFill>
            <a:schemeClr val="bg1"/>
          </a:solidFill>
          <a:ln w="76200">
            <a:solidFill>
              <a:srgbClr val="00206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58" y="234398"/>
            <a:ext cx="4959066" cy="2661313"/>
          </a:xfrm>
          <a:prstGeom prst="rect">
            <a:avLst/>
          </a:prstGeom>
          <a:ln w="228600" cap="sq" cmpd="thickThin">
            <a:solidFill>
              <a:srgbClr val="000000"/>
            </a:solidFill>
            <a:prstDash val="solid"/>
            <a:miter lim="800000"/>
          </a:ln>
          <a:effectLst>
            <a:innerShdw blurRad="76200">
              <a:srgbClr val="000000"/>
            </a:innerShdw>
          </a:effectLst>
        </p:spPr>
      </p:pic>
      <p:grpSp>
        <p:nvGrpSpPr>
          <p:cNvPr id="7" name="Group 6"/>
          <p:cNvGrpSpPr/>
          <p:nvPr/>
        </p:nvGrpSpPr>
        <p:grpSpPr>
          <a:xfrm>
            <a:off x="201558" y="3523028"/>
            <a:ext cx="5054600" cy="2902201"/>
            <a:chOff x="259308" y="3317696"/>
            <a:chExt cx="5054600" cy="2902201"/>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59308" y="3317696"/>
              <a:ext cx="5054600" cy="29022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TextBox 7"/>
            <p:cNvSpPr txBox="1"/>
            <p:nvPr/>
          </p:nvSpPr>
          <p:spPr>
            <a:xfrm>
              <a:off x="1306520" y="3753134"/>
              <a:ext cx="2552131" cy="1015663"/>
            </a:xfrm>
            <a:prstGeom prst="rect">
              <a:avLst/>
            </a:prstGeom>
            <a:noFill/>
          </p:spPr>
          <p:txBody>
            <a:bodyPr wrap="square" rtlCol="0">
              <a:spAutoFit/>
            </a:bodyPr>
            <a:lstStyle/>
            <a:p>
              <a:r>
                <a:rPr lang="en-US" sz="6000" dirty="0" err="1" smtClean="0"/>
                <a:t>বদর</a:t>
              </a:r>
              <a:r>
                <a:rPr lang="en-US" sz="6000" dirty="0" smtClean="0"/>
                <a:t> </a:t>
              </a:r>
              <a:r>
                <a:rPr lang="en-US" sz="6000" dirty="0" err="1" smtClean="0"/>
                <a:t>যুদ্ধ</a:t>
              </a:r>
              <a:endParaRPr lang="en-US" sz="6000" dirty="0"/>
            </a:p>
          </p:txBody>
        </p:sp>
      </p:grpSp>
      <p:sp>
        <p:nvSpPr>
          <p:cNvPr id="10" name="Oval 9"/>
          <p:cNvSpPr/>
          <p:nvPr/>
        </p:nvSpPr>
        <p:spPr>
          <a:xfrm>
            <a:off x="5759355" y="341194"/>
            <a:ext cx="1364776" cy="1378424"/>
          </a:xfrm>
          <a:prstGeom prst="ellipse">
            <a:avLst/>
          </a:prstGeom>
          <a:solidFill>
            <a:srgbClr val="00B05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বদর</a:t>
            </a:r>
            <a:r>
              <a:rPr lang="en-US" sz="3600" b="1" dirty="0" smtClean="0">
                <a:solidFill>
                  <a:schemeClr val="tx1"/>
                </a:solidFill>
              </a:rPr>
              <a:t> </a:t>
            </a:r>
            <a:r>
              <a:rPr lang="en-US" sz="3600" b="1" dirty="0" err="1" smtClean="0">
                <a:solidFill>
                  <a:schemeClr val="tx1"/>
                </a:solidFill>
              </a:rPr>
              <a:t>দিবস</a:t>
            </a:r>
            <a:endParaRPr lang="en-US" sz="3600" b="1" dirty="0">
              <a:solidFill>
                <a:schemeClr val="tx1"/>
              </a:solidFill>
            </a:endParaRPr>
          </a:p>
        </p:txBody>
      </p:sp>
      <p:sp>
        <p:nvSpPr>
          <p:cNvPr id="11" name="Oval 10"/>
          <p:cNvSpPr/>
          <p:nvPr/>
        </p:nvSpPr>
        <p:spPr>
          <a:xfrm>
            <a:off x="5573215" y="3753134"/>
            <a:ext cx="1364776" cy="1378424"/>
          </a:xfrm>
          <a:prstGeom prst="ellipse">
            <a:avLst/>
          </a:prstGeom>
          <a:solidFill>
            <a:srgbClr val="00B05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বদর</a:t>
            </a:r>
            <a:r>
              <a:rPr lang="en-US" sz="3600" b="1" dirty="0">
                <a:solidFill>
                  <a:schemeClr val="tx1"/>
                </a:solidFill>
              </a:rPr>
              <a:t> </a:t>
            </a:r>
            <a:r>
              <a:rPr lang="en-US" sz="3600" b="1" dirty="0" err="1" smtClean="0">
                <a:solidFill>
                  <a:schemeClr val="tx1"/>
                </a:solidFill>
              </a:rPr>
              <a:t>যুদ্ধ</a:t>
            </a:r>
            <a:endParaRPr lang="en-US" sz="3600" b="1" dirty="0">
              <a:solidFill>
                <a:schemeClr val="tx1"/>
              </a:solidFill>
            </a:endParaRPr>
          </a:p>
        </p:txBody>
      </p:sp>
      <p:sp>
        <p:nvSpPr>
          <p:cNvPr id="6" name="TextBox 5"/>
          <p:cNvSpPr txBox="1"/>
          <p:nvPr/>
        </p:nvSpPr>
        <p:spPr>
          <a:xfrm>
            <a:off x="7369791" y="234398"/>
            <a:ext cx="4449170" cy="5909310"/>
          </a:xfrm>
          <a:prstGeom prst="rect">
            <a:avLst/>
          </a:prstGeom>
          <a:noFill/>
        </p:spPr>
        <p:txBody>
          <a:bodyPr wrap="square" rtlCol="0">
            <a:spAutoFit/>
          </a:bodyPr>
          <a:lstStyle/>
          <a:p>
            <a:r>
              <a:rPr lang="en-US" sz="4800" dirty="0" smtClean="0">
                <a:solidFill>
                  <a:srgbClr val="FFFF00"/>
                </a:solidFill>
              </a:rPr>
              <a:t> </a:t>
            </a:r>
            <a:r>
              <a:rPr lang="en-US" sz="5400" b="1" dirty="0" err="1" smtClean="0">
                <a:solidFill>
                  <a:schemeClr val="accent6">
                    <a:lumMod val="50000"/>
                  </a:schemeClr>
                </a:solidFill>
              </a:rPr>
              <a:t>বদর</a:t>
            </a:r>
            <a:r>
              <a:rPr lang="en-US" sz="5400" b="1" dirty="0" smtClean="0">
                <a:solidFill>
                  <a:schemeClr val="accent6">
                    <a:lumMod val="50000"/>
                  </a:schemeClr>
                </a:solidFill>
              </a:rPr>
              <a:t> </a:t>
            </a:r>
            <a:r>
              <a:rPr lang="en-US" sz="5400" b="1" dirty="0" err="1" smtClean="0">
                <a:solidFill>
                  <a:schemeClr val="accent6">
                    <a:lumMod val="50000"/>
                  </a:schemeClr>
                </a:solidFill>
              </a:rPr>
              <a:t>যুদ্ধের</a:t>
            </a:r>
            <a:r>
              <a:rPr lang="en-US" sz="5400" b="1" dirty="0" smtClean="0">
                <a:solidFill>
                  <a:schemeClr val="accent6">
                    <a:lumMod val="50000"/>
                  </a:schemeClr>
                </a:solidFill>
              </a:rPr>
              <a:t> </a:t>
            </a:r>
            <a:r>
              <a:rPr lang="en-US" sz="5400" b="1" dirty="0" err="1" smtClean="0">
                <a:solidFill>
                  <a:schemeClr val="accent6">
                    <a:lumMod val="50000"/>
                  </a:schemeClr>
                </a:solidFill>
              </a:rPr>
              <a:t>কারণ</a:t>
            </a:r>
            <a:endParaRPr lang="en-US" sz="5400" b="1" dirty="0" smtClean="0">
              <a:solidFill>
                <a:schemeClr val="accent6">
                  <a:lumMod val="50000"/>
                </a:schemeClr>
              </a:solidFill>
            </a:endParaRPr>
          </a:p>
          <a:p>
            <a:r>
              <a:rPr lang="en-US" sz="3600" dirty="0" smtClean="0"/>
              <a:t>১।মক্কার </a:t>
            </a:r>
            <a:r>
              <a:rPr lang="en-US" sz="3600" dirty="0" err="1" smtClean="0"/>
              <a:t>কুরাইশদের</a:t>
            </a:r>
            <a:r>
              <a:rPr lang="en-US" sz="3600" dirty="0" smtClean="0"/>
              <a:t> </a:t>
            </a:r>
            <a:r>
              <a:rPr lang="en-US" sz="3600" dirty="0" err="1" smtClean="0"/>
              <a:t>শত্রুতা</a:t>
            </a:r>
            <a:r>
              <a:rPr lang="en-US" sz="3600" dirty="0" smtClean="0"/>
              <a:t>।</a:t>
            </a:r>
          </a:p>
          <a:p>
            <a:r>
              <a:rPr lang="en-US" sz="3600" dirty="0" smtClean="0"/>
              <a:t>২।আব্দুল্লাহ </a:t>
            </a:r>
            <a:r>
              <a:rPr lang="en-US" sz="3600" dirty="0" err="1" smtClean="0"/>
              <a:t>ইবনে</a:t>
            </a:r>
            <a:r>
              <a:rPr lang="en-US" sz="3600" dirty="0" smtClean="0"/>
              <a:t> </a:t>
            </a:r>
            <a:r>
              <a:rPr lang="en-US" sz="3600" dirty="0" err="1" smtClean="0"/>
              <a:t>উবাই</a:t>
            </a:r>
            <a:r>
              <a:rPr lang="en-US" sz="3600" dirty="0" smtClean="0"/>
              <a:t> –</a:t>
            </a:r>
            <a:r>
              <a:rPr lang="en-US" sz="3600" dirty="0" err="1" smtClean="0"/>
              <a:t>এর</a:t>
            </a:r>
            <a:r>
              <a:rPr lang="en-US" sz="3600" dirty="0" smtClean="0"/>
              <a:t> </a:t>
            </a:r>
            <a:r>
              <a:rPr lang="en-US" sz="3600" dirty="0" err="1" smtClean="0"/>
              <a:t>ষড়যন্ত্র</a:t>
            </a:r>
            <a:r>
              <a:rPr lang="en-US" sz="3600" dirty="0" smtClean="0"/>
              <a:t>।</a:t>
            </a:r>
          </a:p>
          <a:p>
            <a:r>
              <a:rPr lang="en-US" sz="3600" dirty="0" smtClean="0"/>
              <a:t>৩। মদিনার </a:t>
            </a:r>
            <a:r>
              <a:rPr lang="en-US" sz="3600" dirty="0" err="1" smtClean="0"/>
              <a:t>ইহুদের</a:t>
            </a:r>
            <a:r>
              <a:rPr lang="en-US" sz="3600" dirty="0" smtClean="0"/>
              <a:t> </a:t>
            </a:r>
            <a:r>
              <a:rPr lang="en-US" sz="3600" dirty="0" err="1" smtClean="0"/>
              <a:t>ষড়যন্ত্র</a:t>
            </a:r>
            <a:r>
              <a:rPr lang="en-US" sz="3600" dirty="0" smtClean="0"/>
              <a:t>।</a:t>
            </a:r>
          </a:p>
          <a:p>
            <a:r>
              <a:rPr lang="en-US" sz="3600" dirty="0" smtClean="0"/>
              <a:t>৪। </a:t>
            </a:r>
            <a:r>
              <a:rPr lang="en-US" sz="3600" dirty="0" err="1" smtClean="0"/>
              <a:t>আর্থিক</a:t>
            </a:r>
            <a:r>
              <a:rPr lang="en-US" sz="3600" dirty="0" smtClean="0"/>
              <a:t> </a:t>
            </a:r>
            <a:r>
              <a:rPr lang="en-US" sz="3600" dirty="0" err="1" smtClean="0"/>
              <a:t>কারণ</a:t>
            </a:r>
            <a:r>
              <a:rPr lang="en-US" sz="3600" dirty="0" smtClean="0"/>
              <a:t>।</a:t>
            </a:r>
          </a:p>
          <a:p>
            <a:r>
              <a:rPr lang="en-US" sz="3600" dirty="0" smtClean="0"/>
              <a:t>৫।</a:t>
            </a:r>
            <a:r>
              <a:rPr lang="en-US" sz="3600" dirty="0"/>
              <a:t> মক্কার </a:t>
            </a:r>
            <a:r>
              <a:rPr lang="en-US" sz="3600" dirty="0" err="1"/>
              <a:t>কুরাইশদের</a:t>
            </a:r>
            <a:r>
              <a:rPr lang="en-US" sz="3600" dirty="0"/>
              <a:t> </a:t>
            </a:r>
            <a:r>
              <a:rPr lang="en-US" sz="3600" dirty="0" err="1" smtClean="0"/>
              <a:t>হিংসাত্নক</a:t>
            </a:r>
            <a:r>
              <a:rPr lang="en-US" sz="3600" dirty="0" smtClean="0"/>
              <a:t>।</a:t>
            </a:r>
          </a:p>
          <a:p>
            <a:r>
              <a:rPr lang="en-US" sz="3600" dirty="0" smtClean="0"/>
              <a:t>৬। </a:t>
            </a:r>
            <a:r>
              <a:rPr lang="en-US" sz="3600" dirty="0" err="1" smtClean="0"/>
              <a:t>নাখলার</a:t>
            </a:r>
            <a:r>
              <a:rPr lang="en-US" sz="3600" dirty="0" smtClean="0"/>
              <a:t> </a:t>
            </a:r>
            <a:r>
              <a:rPr lang="en-US" sz="3600" dirty="0" err="1" smtClean="0"/>
              <a:t>খন্ডযুদ্ধ</a:t>
            </a:r>
            <a:r>
              <a:rPr lang="en-US" sz="3600" dirty="0" smtClean="0"/>
              <a:t>।</a:t>
            </a:r>
          </a:p>
          <a:p>
            <a:r>
              <a:rPr lang="en-US" sz="3600" dirty="0" smtClean="0"/>
              <a:t>৭। </a:t>
            </a:r>
            <a:r>
              <a:rPr lang="en-US" sz="3600" dirty="0" err="1" smtClean="0"/>
              <a:t>আবু</a:t>
            </a:r>
            <a:r>
              <a:rPr lang="en-US" sz="3600" dirty="0" smtClean="0"/>
              <a:t> </a:t>
            </a:r>
            <a:r>
              <a:rPr lang="en-US" sz="3600" dirty="0" err="1" smtClean="0"/>
              <a:t>সুফিয়ানের</a:t>
            </a:r>
            <a:r>
              <a:rPr lang="en-US" sz="3600" dirty="0" smtClean="0"/>
              <a:t> </a:t>
            </a:r>
            <a:r>
              <a:rPr lang="en-US" sz="3600" dirty="0" err="1" smtClean="0"/>
              <a:t>কাফেলা</a:t>
            </a:r>
            <a:r>
              <a:rPr lang="en-US" sz="3600" dirty="0" smtClean="0"/>
              <a:t> </a:t>
            </a:r>
            <a:r>
              <a:rPr lang="en-US" sz="3600" dirty="0" err="1" smtClean="0"/>
              <a:t>আক্রমণের</a:t>
            </a:r>
            <a:r>
              <a:rPr lang="en-US" sz="3600" dirty="0" smtClean="0"/>
              <a:t> </a:t>
            </a:r>
            <a:r>
              <a:rPr lang="en-US" sz="3600" dirty="0" err="1" smtClean="0"/>
              <a:t>মিথ্যা</a:t>
            </a:r>
            <a:r>
              <a:rPr lang="en-US" sz="3600" dirty="0" smtClean="0"/>
              <a:t> </a:t>
            </a:r>
            <a:r>
              <a:rPr lang="en-US" sz="3600" dirty="0" err="1" smtClean="0"/>
              <a:t>গুজব</a:t>
            </a:r>
            <a:r>
              <a:rPr lang="en-US" sz="3600" dirty="0" smtClean="0"/>
              <a:t>,</a:t>
            </a:r>
            <a:endParaRPr lang="en-US" sz="3600" dirty="0"/>
          </a:p>
        </p:txBody>
      </p:sp>
    </p:spTree>
    <p:extLst>
      <p:ext uri="{BB962C8B-B14F-4D97-AF65-F5344CB8AC3E}">
        <p14:creationId xmlns:p14="http://schemas.microsoft.com/office/powerpoint/2010/main" val="130008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6" presetClass="entr" presetSubtype="0" repeatCount="500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1450">
                                          <p:stCondLst>
                                            <p:cond delay="0"/>
                                          </p:stCondLst>
                                        </p:cTn>
                                        <p:tgtEl>
                                          <p:spTgt spid="3"/>
                                        </p:tgtEl>
                                      </p:cBhvr>
                                    </p:animEffect>
                                    <p:anim calcmode="lin" valueType="num">
                                      <p:cBhvr>
                                        <p:cTn id="18" dur="4555"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1660"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1660" tmFilter="0, 0; 0.125,0.2665; 0.25,0.4; 0.375,0.465; 0.5,0.5;  0.625,0.535; 0.75,0.6; 0.875,0.7335; 1,1">
                                          <p:stCondLst>
                                            <p:cond delay="1660"/>
                                          </p:stCondLst>
                                        </p:cTn>
                                        <p:tgtEl>
                                          <p:spTgt spid="3"/>
                                        </p:tgtEl>
                                        <p:attrNameLst>
                                          <p:attrName>ppt_y</p:attrName>
                                        </p:attrNameLst>
                                      </p:cBhvr>
                                      <p:tavLst>
                                        <p:tav tm="0" fmla="#ppt_y-sin(pi*$)/9">
                                          <p:val>
                                            <p:fltVal val="0"/>
                                          </p:val>
                                        </p:tav>
                                        <p:tav tm="100000">
                                          <p:val>
                                            <p:fltVal val="1"/>
                                          </p:val>
                                        </p:tav>
                                      </p:tavLst>
                                    </p:anim>
                                    <p:anim calcmode="lin" valueType="num">
                                      <p:cBhvr>
                                        <p:cTn id="21" dur="830" tmFilter="0, 0; 0.125,0.2665; 0.25,0.4; 0.375,0.465; 0.5,0.5;  0.625,0.535; 0.75,0.6; 0.875,0.7335; 1,1">
                                          <p:stCondLst>
                                            <p:cond delay="3310"/>
                                          </p:stCondLst>
                                        </p:cTn>
                                        <p:tgtEl>
                                          <p:spTgt spid="3"/>
                                        </p:tgtEl>
                                        <p:attrNameLst>
                                          <p:attrName>ppt_y</p:attrName>
                                        </p:attrNameLst>
                                      </p:cBhvr>
                                      <p:tavLst>
                                        <p:tav tm="0" fmla="#ppt_y-sin(pi*$)/27">
                                          <p:val>
                                            <p:fltVal val="0"/>
                                          </p:val>
                                        </p:tav>
                                        <p:tav tm="100000">
                                          <p:val>
                                            <p:fltVal val="1"/>
                                          </p:val>
                                        </p:tav>
                                      </p:tavLst>
                                    </p:anim>
                                    <p:anim calcmode="lin" valueType="num">
                                      <p:cBhvr>
                                        <p:cTn id="22" dur="410" tmFilter="0, 0; 0.125,0.2665; 0.25,0.4; 0.375,0.465; 0.5,0.5;  0.625,0.535; 0.75,0.6; 0.875,0.7335; 1,1">
                                          <p:stCondLst>
                                            <p:cond delay="4140"/>
                                          </p:stCondLst>
                                        </p:cTn>
                                        <p:tgtEl>
                                          <p:spTgt spid="3"/>
                                        </p:tgtEl>
                                        <p:attrNameLst>
                                          <p:attrName>ppt_y</p:attrName>
                                        </p:attrNameLst>
                                      </p:cBhvr>
                                      <p:tavLst>
                                        <p:tav tm="0" fmla="#ppt_y-sin(pi*$)/81">
                                          <p:val>
                                            <p:fltVal val="0"/>
                                          </p:val>
                                        </p:tav>
                                        <p:tav tm="100000">
                                          <p:val>
                                            <p:fltVal val="1"/>
                                          </p:val>
                                        </p:tav>
                                      </p:tavLst>
                                    </p:anim>
                                    <p:animScale>
                                      <p:cBhvr>
                                        <p:cTn id="23" dur="65">
                                          <p:stCondLst>
                                            <p:cond delay="1625"/>
                                          </p:stCondLst>
                                        </p:cTn>
                                        <p:tgtEl>
                                          <p:spTgt spid="3"/>
                                        </p:tgtEl>
                                      </p:cBhvr>
                                      <p:to x="100000" y="60000"/>
                                    </p:animScale>
                                    <p:animScale>
                                      <p:cBhvr>
                                        <p:cTn id="24" dur="415" decel="50000">
                                          <p:stCondLst>
                                            <p:cond delay="1690"/>
                                          </p:stCondLst>
                                        </p:cTn>
                                        <p:tgtEl>
                                          <p:spTgt spid="3"/>
                                        </p:tgtEl>
                                      </p:cBhvr>
                                      <p:to x="100000" y="100000"/>
                                    </p:animScale>
                                    <p:animScale>
                                      <p:cBhvr>
                                        <p:cTn id="25" dur="65">
                                          <p:stCondLst>
                                            <p:cond delay="3280"/>
                                          </p:stCondLst>
                                        </p:cTn>
                                        <p:tgtEl>
                                          <p:spTgt spid="3"/>
                                        </p:tgtEl>
                                      </p:cBhvr>
                                      <p:to x="100000" y="80000"/>
                                    </p:animScale>
                                    <p:animScale>
                                      <p:cBhvr>
                                        <p:cTn id="26" dur="415" decel="50000">
                                          <p:stCondLst>
                                            <p:cond delay="3345"/>
                                          </p:stCondLst>
                                        </p:cTn>
                                        <p:tgtEl>
                                          <p:spTgt spid="3"/>
                                        </p:tgtEl>
                                      </p:cBhvr>
                                      <p:to x="100000" y="100000"/>
                                    </p:animScale>
                                    <p:animScale>
                                      <p:cBhvr>
                                        <p:cTn id="27" dur="65">
                                          <p:stCondLst>
                                            <p:cond delay="4105"/>
                                          </p:stCondLst>
                                        </p:cTn>
                                        <p:tgtEl>
                                          <p:spTgt spid="3"/>
                                        </p:tgtEl>
                                      </p:cBhvr>
                                      <p:to x="100000" y="90000"/>
                                    </p:animScale>
                                    <p:animScale>
                                      <p:cBhvr>
                                        <p:cTn id="28" dur="415" decel="50000">
                                          <p:stCondLst>
                                            <p:cond delay="4170"/>
                                          </p:stCondLst>
                                        </p:cTn>
                                        <p:tgtEl>
                                          <p:spTgt spid="3"/>
                                        </p:tgtEl>
                                      </p:cBhvr>
                                      <p:to x="100000" y="100000"/>
                                    </p:animScale>
                                    <p:animScale>
                                      <p:cBhvr>
                                        <p:cTn id="29" dur="65">
                                          <p:stCondLst>
                                            <p:cond delay="4520"/>
                                          </p:stCondLst>
                                        </p:cTn>
                                        <p:tgtEl>
                                          <p:spTgt spid="3"/>
                                        </p:tgtEl>
                                      </p:cBhvr>
                                      <p:to x="100000" y="95000"/>
                                    </p:animScale>
                                    <p:animScale>
                                      <p:cBhvr>
                                        <p:cTn id="30" dur="415" decel="50000">
                                          <p:stCondLst>
                                            <p:cond delay="4585"/>
                                          </p:stCondLst>
                                        </p:cTn>
                                        <p:tgtEl>
                                          <p:spTgt spid="3"/>
                                        </p:tgtEl>
                                      </p:cBhvr>
                                      <p:to x="100000" y="100000"/>
                                    </p:animScale>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audio>
                                      <p:cMediaNode>
                                        <p:cTn display="0" masterRel="sameClick">
                                          <p:stCondLst>
                                            <p:cond evt="begin" delay="0">
                                              <p:tn val="15"/>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repeatCount="500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0" fill="hold"/>
                                        <p:tgtEl>
                                          <p:spTgt spid="7"/>
                                        </p:tgtEl>
                                        <p:attrNameLst>
                                          <p:attrName>ppt_w</p:attrName>
                                        </p:attrNameLst>
                                      </p:cBhvr>
                                      <p:tavLst>
                                        <p:tav tm="0">
                                          <p:val>
                                            <p:fltVal val="0"/>
                                          </p:val>
                                        </p:tav>
                                        <p:tav tm="100000">
                                          <p:val>
                                            <p:strVal val="#ppt_w"/>
                                          </p:val>
                                        </p:tav>
                                      </p:tavLst>
                                    </p:anim>
                                    <p:anim calcmode="lin" valueType="num">
                                      <p:cBhvr>
                                        <p:cTn id="37" dur="5000" fill="hold"/>
                                        <p:tgtEl>
                                          <p:spTgt spid="7"/>
                                        </p:tgtEl>
                                        <p:attrNameLst>
                                          <p:attrName>ppt_h</p:attrName>
                                        </p:attrNameLst>
                                      </p:cBhvr>
                                      <p:tavLst>
                                        <p:tav tm="0">
                                          <p:val>
                                            <p:fltVal val="0"/>
                                          </p:val>
                                        </p:tav>
                                        <p:tav tm="100000">
                                          <p:val>
                                            <p:strVal val="#ppt_h"/>
                                          </p:val>
                                        </p:tav>
                                      </p:tavLst>
                                    </p:anim>
                                    <p:animEffect transition="in" filter="fade">
                                      <p:cBhvr>
                                        <p:cTn id="38" dur="5000"/>
                                        <p:tgtEl>
                                          <p:spTgt spid="7"/>
                                        </p:tgtEl>
                                      </p:cBhvr>
                                    </p:animEffect>
                                  </p:childTnLst>
                                  <p:subTnLst>
                                    <p:set>
                                      <p:cBhvr override="childStyle">
                                        <p:cTn dur="1" fill="hold" display="0" masterRel="sameClick" afterEffect="1">
                                          <p:stCondLst>
                                            <p:cond evt="end" delay="0">
                                              <p:tn val="34"/>
                                            </p:cond>
                                          </p:stCondLst>
                                        </p:cTn>
                                        <p:tgtEl>
                                          <p:spTgt spid="7"/>
                                        </p:tgtEl>
                                        <p:attrNameLst>
                                          <p:attrName>style.visibility</p:attrName>
                                        </p:attrNameLst>
                                      </p:cBhvr>
                                      <p:to>
                                        <p:strVal val="hidden"/>
                                      </p:to>
                                    </p:set>
                                    <p:audio>
                                      <p:cMediaNode>
                                        <p:cTn display="0" masterRel="sameClick">
                                          <p:stCondLst>
                                            <p:cond evt="begin" delay="0">
                                              <p:tn val="34"/>
                                            </p:cond>
                                          </p:stCondLst>
                                          <p:endCondLst>
                                            <p:cond evt="onStopAudio" delay="0">
                                              <p:tgtEl>
                                                <p:sldTgt/>
                                              </p:tgtEl>
                                            </p:cond>
                                          </p:endCondLst>
                                        </p:cTn>
                                        <p:tgtEl>
                                          <p:sndTgt r:embed="rId3" name="breeze.wav"/>
                                        </p:tgtEl>
                                      </p:cMediaNode>
                                    </p:audio>
                                  </p:subTnLst>
                                </p:cTn>
                              </p:par>
                            </p:childTnLst>
                          </p:cTn>
                        </p:par>
                      </p:childTnLst>
                    </p:cTn>
                  </p:par>
                </p:childTnLst>
              </p:cTn>
              <p:nextCondLst>
                <p:cond evt="onClick" delay="0">
                  <p:tgtEl>
                    <p:spTgt spid="11"/>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6">
              <a:lumMod val="75000"/>
            </a:schemeClr>
          </a:solidFill>
          <a:ln w="76200"/>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220" y="330959"/>
            <a:ext cx="5254389" cy="4404814"/>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52" y="313899"/>
            <a:ext cx="5659272" cy="4421874"/>
          </a:xfrm>
          <a:prstGeom prst="rect">
            <a:avLst/>
          </a:prstGeom>
          <a:ln w="228600" cap="sq" cmpd="thickThin">
            <a:solidFill>
              <a:srgbClr val="000000"/>
            </a:solidFill>
            <a:prstDash val="solid"/>
            <a:miter lim="800000"/>
          </a:ln>
          <a:effectLst>
            <a:innerShdw blurRad="76200">
              <a:srgbClr val="000000"/>
            </a:innerShdw>
          </a:effectLst>
        </p:spPr>
      </p:pic>
      <p:sp>
        <p:nvSpPr>
          <p:cNvPr id="5" name="Snip Same Side Corner Rectangle 4"/>
          <p:cNvSpPr/>
          <p:nvPr/>
        </p:nvSpPr>
        <p:spPr>
          <a:xfrm>
            <a:off x="163773" y="5063319"/>
            <a:ext cx="6305266" cy="1528550"/>
          </a:xfrm>
          <a:prstGeom prst="snip2SameRect">
            <a:avLst/>
          </a:prstGeom>
          <a:solidFill>
            <a:schemeClr val="tx2">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chemeClr val="bg1"/>
                </a:solidFill>
              </a:rPr>
              <a:t>উহুদ</a:t>
            </a:r>
            <a:r>
              <a:rPr lang="en-US" sz="6000" b="1" dirty="0" smtClean="0">
                <a:solidFill>
                  <a:schemeClr val="bg1"/>
                </a:solidFill>
              </a:rPr>
              <a:t> </a:t>
            </a:r>
            <a:r>
              <a:rPr lang="en-US" sz="6000" b="1" dirty="0" err="1" smtClean="0">
                <a:solidFill>
                  <a:schemeClr val="bg1"/>
                </a:solidFill>
              </a:rPr>
              <a:t>পাহাড়</a:t>
            </a:r>
            <a:r>
              <a:rPr lang="en-US" sz="6000" b="1" dirty="0" smtClean="0">
                <a:solidFill>
                  <a:schemeClr val="bg1"/>
                </a:solidFill>
              </a:rPr>
              <a:t> </a:t>
            </a:r>
            <a:endParaRPr lang="en-US" sz="6000" b="1" dirty="0">
              <a:solidFill>
                <a:schemeClr val="bg1"/>
              </a:solidFill>
            </a:endParaRPr>
          </a:p>
        </p:txBody>
      </p:sp>
      <p:sp>
        <p:nvSpPr>
          <p:cNvPr id="6" name="Snip Same Side Corner Rectangle 5"/>
          <p:cNvSpPr/>
          <p:nvPr/>
        </p:nvSpPr>
        <p:spPr>
          <a:xfrm>
            <a:off x="6669206" y="5032611"/>
            <a:ext cx="5163403" cy="1528550"/>
          </a:xfrm>
          <a:prstGeom prst="snip2SameRect">
            <a:avLst/>
          </a:prstGeom>
          <a:solidFill>
            <a:schemeClr val="tx2">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chemeClr val="bg1"/>
                </a:solidFill>
              </a:rPr>
              <a:t>উহুদ</a:t>
            </a:r>
            <a:r>
              <a:rPr lang="en-US" sz="6000" b="1" dirty="0" smtClean="0">
                <a:solidFill>
                  <a:schemeClr val="bg1"/>
                </a:solidFill>
              </a:rPr>
              <a:t> </a:t>
            </a:r>
            <a:r>
              <a:rPr lang="en-US" sz="6000" b="1" dirty="0" err="1" smtClean="0">
                <a:solidFill>
                  <a:schemeClr val="bg1"/>
                </a:solidFill>
              </a:rPr>
              <a:t>যুদ্ধ</a:t>
            </a:r>
            <a:r>
              <a:rPr lang="en-US" sz="6000" b="1" dirty="0" smtClean="0">
                <a:solidFill>
                  <a:schemeClr val="bg1"/>
                </a:solidFill>
              </a:rPr>
              <a:t> </a:t>
            </a:r>
            <a:endParaRPr lang="en-US" sz="6000" b="1" dirty="0">
              <a:solidFill>
                <a:schemeClr val="bg1"/>
              </a:solidFill>
            </a:endParaRPr>
          </a:p>
        </p:txBody>
      </p:sp>
    </p:spTree>
    <p:extLst>
      <p:ext uri="{BB962C8B-B14F-4D97-AF65-F5344CB8AC3E}">
        <p14:creationId xmlns:p14="http://schemas.microsoft.com/office/powerpoint/2010/main" val="110079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lumMod val="85000"/>
            </a:schemeClr>
          </a:solidFill>
          <a:ln w="76200">
            <a:solidFill>
              <a:srgbClr val="FFC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84644" y="191068"/>
            <a:ext cx="5069243" cy="9233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5400" dirty="0" err="1" smtClean="0"/>
              <a:t>মক্কা</a:t>
            </a:r>
            <a:r>
              <a:rPr lang="en-US" sz="5400" dirty="0" smtClean="0"/>
              <a:t> </a:t>
            </a:r>
            <a:r>
              <a:rPr lang="en-US" sz="5400" dirty="0" err="1" smtClean="0"/>
              <a:t>বিজয়ের</a:t>
            </a:r>
            <a:r>
              <a:rPr lang="en-US" sz="5400" dirty="0" smtClean="0"/>
              <a:t> </a:t>
            </a:r>
            <a:r>
              <a:rPr lang="en-US" sz="5400" dirty="0" err="1" smtClean="0"/>
              <a:t>পূর্বকথা</a:t>
            </a:r>
            <a:r>
              <a:rPr lang="en-US" sz="5400" dirty="0" smtClean="0"/>
              <a:t> </a:t>
            </a:r>
            <a:endParaRPr lang="en-US" sz="5400" dirty="0"/>
          </a:p>
        </p:txBody>
      </p:sp>
      <p:sp>
        <p:nvSpPr>
          <p:cNvPr id="9" name="TextBox 8"/>
          <p:cNvSpPr txBox="1"/>
          <p:nvPr/>
        </p:nvSpPr>
        <p:spPr>
          <a:xfrm>
            <a:off x="327546" y="1528549"/>
            <a:ext cx="11218460" cy="4524315"/>
          </a:xfrm>
          <a:prstGeom prst="rect">
            <a:avLst/>
          </a:prstGeom>
          <a:noFill/>
        </p:spPr>
        <p:txBody>
          <a:bodyPr wrap="square" rtlCol="0">
            <a:spAutoFit/>
          </a:bodyPr>
          <a:lstStyle/>
          <a:p>
            <a:r>
              <a:rPr lang="en-US" sz="3600" b="1" dirty="0" smtClean="0"/>
              <a:t>তোমরা ইতিপূর্বে যেনেছ, যে মহানবি (সঃ) মক্কার কাফের</a:t>
            </a:r>
            <a:r>
              <a:rPr lang="en-US" sz="3600" b="1" dirty="0"/>
              <a:t> </a:t>
            </a:r>
            <a:r>
              <a:rPr lang="en-US" sz="3600" b="1" dirty="0" smtClean="0"/>
              <a:t>দের অত্বাচারে মদিনায় হিজরত করে, মদিনার রাষ্ট্রপতি হন। এবং দেখাগেল দিনে দিনে মুসলিম সংখ্যা বাড়তে লাগল। তখন মদিনার ও মক্কার কাফের দের মাথায় রক্ত উঠে গেল এবং মহানবি (দঃ) ও সাহাবাদের নির্মুল করার জন্য বিভিন্ন সরোযন্ত্র করতে শুরু করল। যার ফলছিল বিভিন্ন যুদ্ধ। যেমন ৬২৪ খ্রীঃ বদর যুদ্ধ, ৬২২৫ খ্রীঃ উহুদ যুদ্ধ, ৬২৭ খ্রীঃ খন্দক যুদ্ধ, ৬২৮ খ্রীঃ হুদায়বিয়ার সন্ধী এবং বিভিন্ন রাষ্ট্রে দূত প্রেরণ, ৬২৮ খ্রীঃ খাইবার যুদ্ধ। এসব কারণে মক্কার কাফেরদের শক্তি হ্রিরাস পায়। এবং মুসলিম শক্তি বৃদ্ধিপায়। যার ফলে মক্কা বিজয়ের সুচনা হয়।</a:t>
            </a:r>
            <a:endParaRPr lang="en-US" sz="3600" b="1" dirty="0"/>
          </a:p>
        </p:txBody>
      </p:sp>
    </p:spTree>
    <p:extLst>
      <p:ext uri="{BB962C8B-B14F-4D97-AF65-F5344CB8AC3E}">
        <p14:creationId xmlns:p14="http://schemas.microsoft.com/office/powerpoint/2010/main" val="1458588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lumMod val="65000"/>
            </a:schemeClr>
          </a:solidFill>
          <a:ln w="76200">
            <a:solidFill>
              <a:srgbClr val="92D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002060"/>
              </a:solidFill>
            </a:endParaRPr>
          </a:p>
        </p:txBody>
      </p:sp>
      <p:sp>
        <p:nvSpPr>
          <p:cNvPr id="3" name="Flowchart: Direct Access Storage 2"/>
          <p:cNvSpPr/>
          <p:nvPr/>
        </p:nvSpPr>
        <p:spPr>
          <a:xfrm>
            <a:off x="399389" y="4279819"/>
            <a:ext cx="5506488" cy="2075037"/>
          </a:xfrm>
          <a:prstGeom prst="flowChartMagneticDrum">
            <a:avLst/>
          </a:prstGeom>
          <a:solidFill>
            <a:schemeClr val="tx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arkisim" panose="020E0502050101010101" pitchFamily="34" charset="-79"/>
              </a:rPr>
              <a:t>খন্দকের যুদ্ধ </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arkisim" panose="020E0502050101010101" pitchFamily="34" charset="-79"/>
              <a:cs typeface="Narkisim" panose="020E0502050101010101" pitchFamily="34"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15" y="240082"/>
            <a:ext cx="5877636" cy="3799655"/>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6305265" y="845583"/>
            <a:ext cx="5677469" cy="5816977"/>
          </a:xfrm>
          <a:prstGeom prst="rect">
            <a:avLst/>
          </a:prstGeom>
          <a:noFill/>
        </p:spPr>
        <p:txBody>
          <a:bodyPr wrap="square" rtlCol="0">
            <a:spAutoFit/>
          </a:bodyPr>
          <a:lstStyle/>
          <a:p>
            <a:r>
              <a:rPr lang="bn-BD" sz="2400" b="1" dirty="0"/>
              <a:t>৬২৭ খ্রিসঃ ৩১ মার্চ আবু সুফিয়ান এর নেতৃত্তে ১০০০০ হাজার সৈন্যসহ মদিনার দিকে অগ্রসর হয় ।মহানবি সাঃ ৩০০০ হাজার সৈন্য সংগ্রহ করে এই সম্মিলিত বাহিনিকে প্রতিরোধ করার উপায় উদ্ভাবনের লক্ষে পরামর্শ সভা আহবান করেন ।সভায় পারস্য বাসি হযরত সালমান ফার্সি রাঃ এর পরামর্শ গৃহীত হয় । প্রস্তাব অনুযায়ী , শহরের চতুর্দিকে অরক্ষিত স্থানে পরিখা খনন করা হয় । পরিখা অথবা খন্দক হতেই এ যুদ্ধের নাম করন হয়েছে ‘খন্দকের যুদ্ধ’ । ইংরেজি ভাষায় এই যুদ্ধকে </a:t>
            </a:r>
            <a:r>
              <a:rPr lang="bn-BD" sz="2800" b="1" dirty="0"/>
              <a:t>Battle of the confedrates  </a:t>
            </a:r>
            <a:r>
              <a:rPr lang="en-US" sz="2800" b="1" dirty="0"/>
              <a:t>বলা হয় । পবিত্র কুরআনে </a:t>
            </a:r>
            <a:r>
              <a:rPr lang="en-US" sz="2800" b="1" dirty="0" err="1"/>
              <a:t>এটা</a:t>
            </a:r>
            <a:r>
              <a:rPr lang="en-US" sz="2800" b="1" dirty="0"/>
              <a:t> </a:t>
            </a:r>
            <a:r>
              <a:rPr lang="en-US" sz="2800" b="1" dirty="0" err="1"/>
              <a:t>আহজাবের</a:t>
            </a:r>
            <a:r>
              <a:rPr lang="en-US" sz="2800" b="1" dirty="0"/>
              <a:t> </a:t>
            </a:r>
            <a:r>
              <a:rPr lang="en-US" sz="2800" b="1" dirty="0" err="1"/>
              <a:t>যুদ্ধ</a:t>
            </a:r>
            <a:r>
              <a:rPr lang="en-US" sz="2800" b="1" dirty="0"/>
              <a:t> </a:t>
            </a:r>
            <a:r>
              <a:rPr lang="en-US" sz="2800" b="1" dirty="0" err="1"/>
              <a:t>বলা</a:t>
            </a:r>
            <a:r>
              <a:rPr lang="en-US" sz="2800" b="1" dirty="0"/>
              <a:t> </a:t>
            </a:r>
            <a:r>
              <a:rPr lang="en-US" sz="2800" b="1" dirty="0" err="1"/>
              <a:t>হয়</a:t>
            </a:r>
            <a:r>
              <a:rPr lang="en-US" sz="2800" b="1" dirty="0"/>
              <a:t> । </a:t>
            </a:r>
            <a:endParaRPr lang="en-US" sz="2400" b="1" dirty="0"/>
          </a:p>
          <a:p>
            <a:endParaRPr lang="en-US" sz="2400" dirty="0"/>
          </a:p>
        </p:txBody>
      </p:sp>
    </p:spTree>
    <p:extLst>
      <p:ext uri="{BB962C8B-B14F-4D97-AF65-F5344CB8AC3E}">
        <p14:creationId xmlns:p14="http://schemas.microsoft.com/office/powerpoint/2010/main" val="170671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779</Words>
  <Application>Microsoft Office PowerPoint</Application>
  <PresentationFormat>Widescreen</PresentationFormat>
  <Paragraphs>83</Paragraphs>
  <Slides>18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EucrosiaUPC</vt:lpstr>
      <vt:lpstr>Narkisim</vt:lpstr>
      <vt:lpstr>NikoshBAN</vt:lpstr>
      <vt:lpstr>TonnyBanglaMJ</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SHUVO</dc:creator>
  <cp:lastModifiedBy>SHUVO</cp:lastModifiedBy>
  <cp:revision>83</cp:revision>
  <dcterms:created xsi:type="dcterms:W3CDTF">2017-09-09T14:25:33Z</dcterms:created>
  <dcterms:modified xsi:type="dcterms:W3CDTF">2017-09-26T15:22:09Z</dcterms:modified>
</cp:coreProperties>
</file>